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4630400" cy="8229600"/>
  <p:notesSz cx="8229600" cy="14630400"/>
  <p:embeddedFontLst>
    <p:embeddedFont>
      <p:font typeface="Roboto Slab"/>
      <p:regular r:id="rId42"/>
    </p:embeddedFont>
    <p:embeddedFont>
      <p:font typeface="Roboto Slab"/>
      <p:regular r:id="rId43"/>
    </p:embeddedFont>
    <p:embeddedFont>
      <p:font typeface="Roboto"/>
      <p:regular r:id="rId44"/>
    </p:embeddedFont>
    <p:embeddedFont>
      <p:font typeface="Roboto"/>
      <p:regular r:id="rId45"/>
    </p:embeddedFont>
    <p:embeddedFont>
      <p:font typeface="Roboto"/>
      <p:regular r:id="rId46"/>
    </p:embeddedFont>
    <p:embeddedFont>
      <p:font typeface="Roboto"/>
      <p:regular r:id="rId4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openxmlformats.org/officeDocument/2006/relationships/font" Target="fonts/font1.fntdata"/><Relationship Id="rId43" Type="http://schemas.openxmlformats.org/officeDocument/2006/relationships/font" Target="fonts/font2.fntdata"/><Relationship Id="rId44" Type="http://schemas.openxmlformats.org/officeDocument/2006/relationships/font" Target="fonts/font3.fntdata"/><Relationship Id="rId45" Type="http://schemas.openxmlformats.org/officeDocument/2006/relationships/font" Target="fonts/font4.fntdata"/><Relationship Id="rId46" Type="http://schemas.openxmlformats.org/officeDocument/2006/relationships/font" Target="fonts/font5.fntdata"/><Relationship Id="rId4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Hamancab" TargetMode="External"/><Relationship Id="rId1"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28.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30.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3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slideLayout" Target="../slideLayouts/slideLayout34.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slideLayout" Target="../slideLayouts/slideLayout35.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Data Science Capstone Project</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Berat Hamança</a:t>
            </a: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indent="0" marL="0">
              <a:lnSpc>
                <a:spcPts val="2850"/>
              </a:lnSpc>
              <a:buNone/>
            </a:pPr>
            <a:r>
              <a:rPr lang="en-US" sz="1750" u="sng" dirty="0">
                <a:solidFill>
                  <a:srgbClr val="66A8EE"/>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https://github.com/Hamancab</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01/03/2025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87949"/>
            <a:ext cx="6433066"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Data Wrangling Process</a:t>
            </a:r>
            <a:endParaRPr lang="en-US" sz="4450" dirty="0"/>
          </a:p>
        </p:txBody>
      </p:sp>
      <p:sp>
        <p:nvSpPr>
          <p:cNvPr id="4" name="Text 1"/>
          <p:cNvSpPr/>
          <p:nvPr/>
        </p:nvSpPr>
        <p:spPr>
          <a:xfrm>
            <a:off x="6280190" y="2736890"/>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A training label was created for landing outcomes. Successful landings were labeled as 1. Failures were labeled as 0.</a:t>
            </a:r>
            <a:endParaRPr lang="en-US" sz="1750" dirty="0"/>
          </a:p>
        </p:txBody>
      </p:sp>
      <p:sp>
        <p:nvSpPr>
          <p:cNvPr id="5" name="Text 2"/>
          <p:cNvSpPr/>
          <p:nvPr/>
        </p:nvSpPr>
        <p:spPr>
          <a:xfrm>
            <a:off x="6280190" y="3717846"/>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'class' column indicates landing success. Mission outcome determines the class value.</a:t>
            </a:r>
            <a:endParaRPr lang="en-US" sz="1750" dirty="0"/>
          </a:p>
        </p:txBody>
      </p:sp>
      <p:sp>
        <p:nvSpPr>
          <p:cNvPr id="6" name="Shape 3"/>
          <p:cNvSpPr/>
          <p:nvPr/>
        </p:nvSpPr>
        <p:spPr>
          <a:xfrm>
            <a:off x="6605111" y="4698802"/>
            <a:ext cx="30480" cy="1842730"/>
          </a:xfrm>
          <a:prstGeom prst="roundRect">
            <a:avLst>
              <a:gd name="adj" fmla="val 111628"/>
            </a:avLst>
          </a:prstGeom>
          <a:solidFill>
            <a:srgbClr val="585F6B"/>
          </a:solidFill>
          <a:ln/>
        </p:spPr>
      </p:sp>
      <p:sp>
        <p:nvSpPr>
          <p:cNvPr id="7" name="Shape 4"/>
          <p:cNvSpPr/>
          <p:nvPr/>
        </p:nvSpPr>
        <p:spPr>
          <a:xfrm>
            <a:off x="6845022" y="5193863"/>
            <a:ext cx="793790" cy="30480"/>
          </a:xfrm>
          <a:prstGeom prst="roundRect">
            <a:avLst>
              <a:gd name="adj" fmla="val 111628"/>
            </a:avLst>
          </a:prstGeom>
          <a:solidFill>
            <a:srgbClr val="585F6B"/>
          </a:solidFill>
          <a:ln/>
        </p:spPr>
      </p:sp>
      <p:sp>
        <p:nvSpPr>
          <p:cNvPr id="8" name="Shape 5"/>
          <p:cNvSpPr/>
          <p:nvPr/>
        </p:nvSpPr>
        <p:spPr>
          <a:xfrm>
            <a:off x="6365200" y="4953953"/>
            <a:ext cx="510302" cy="510302"/>
          </a:xfrm>
          <a:prstGeom prst="roundRect">
            <a:avLst>
              <a:gd name="adj" fmla="val 6667"/>
            </a:avLst>
          </a:prstGeom>
          <a:solidFill>
            <a:srgbClr val="3F4652"/>
          </a:solidFill>
          <a:ln/>
        </p:spPr>
      </p:sp>
      <p:sp>
        <p:nvSpPr>
          <p:cNvPr id="9" name="Text 6"/>
          <p:cNvSpPr/>
          <p:nvPr/>
        </p:nvSpPr>
        <p:spPr>
          <a:xfrm>
            <a:off x="6550223" y="5038963"/>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10" name="Text 7"/>
          <p:cNvSpPr/>
          <p:nvPr/>
        </p:nvSpPr>
        <p:spPr>
          <a:xfrm>
            <a:off x="7867888" y="49256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Create Label</a:t>
            </a:r>
            <a:endParaRPr lang="en-US" sz="2200" dirty="0"/>
          </a:p>
        </p:txBody>
      </p:sp>
      <p:sp>
        <p:nvSpPr>
          <p:cNvPr id="11" name="Shape 8"/>
          <p:cNvSpPr/>
          <p:nvPr/>
        </p:nvSpPr>
        <p:spPr>
          <a:xfrm>
            <a:off x="6845022" y="6228636"/>
            <a:ext cx="793790" cy="30480"/>
          </a:xfrm>
          <a:prstGeom prst="roundRect">
            <a:avLst>
              <a:gd name="adj" fmla="val 111628"/>
            </a:avLst>
          </a:prstGeom>
          <a:solidFill>
            <a:srgbClr val="585F6B"/>
          </a:solidFill>
          <a:ln/>
        </p:spPr>
      </p:sp>
      <p:sp>
        <p:nvSpPr>
          <p:cNvPr id="12" name="Shape 9"/>
          <p:cNvSpPr/>
          <p:nvPr/>
        </p:nvSpPr>
        <p:spPr>
          <a:xfrm>
            <a:off x="6365200" y="5988725"/>
            <a:ext cx="510302" cy="510302"/>
          </a:xfrm>
          <a:prstGeom prst="roundRect">
            <a:avLst>
              <a:gd name="adj" fmla="val 6667"/>
            </a:avLst>
          </a:prstGeom>
          <a:solidFill>
            <a:srgbClr val="3F4652"/>
          </a:solidFill>
          <a:ln/>
        </p:spPr>
      </p:sp>
      <p:sp>
        <p:nvSpPr>
          <p:cNvPr id="13" name="Text 10"/>
          <p:cNvSpPr/>
          <p:nvPr/>
        </p:nvSpPr>
        <p:spPr>
          <a:xfrm>
            <a:off x="6526411" y="6073735"/>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4" name="Text 11"/>
          <p:cNvSpPr/>
          <p:nvPr/>
        </p:nvSpPr>
        <p:spPr>
          <a:xfrm>
            <a:off x="7867888" y="59603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Map Outcomes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071" y="1108948"/>
            <a:ext cx="7242810" cy="676870"/>
          </a:xfrm>
          <a:prstGeom prst="rect">
            <a:avLst/>
          </a:prstGeom>
          <a:noFill/>
          <a:ln/>
        </p:spPr>
        <p:txBody>
          <a:bodyPr wrap="none" lIns="0" tIns="0" rIns="0" bIns="0" rtlCol="0" anchor="t"/>
          <a:lstStyle/>
          <a:p>
            <a:pPr indent="0" marL="0">
              <a:lnSpc>
                <a:spcPts val="5300"/>
              </a:lnSpc>
              <a:buNone/>
            </a:pPr>
            <a:r>
              <a:rPr lang="en-US" sz="4250" dirty="0">
                <a:solidFill>
                  <a:srgbClr val="76B9FF"/>
                </a:solidFill>
                <a:latin typeface="Roboto Slab" pitchFamily="34" charset="0"/>
                <a:ea typeface="Roboto Slab" pitchFamily="34" charset="-122"/>
                <a:cs typeface="Roboto Slab" pitchFamily="34" charset="-120"/>
              </a:rPr>
              <a:t>EDA with Data Visualization</a:t>
            </a:r>
            <a:endParaRPr lang="en-US" sz="4250" dirty="0"/>
          </a:p>
        </p:txBody>
      </p:sp>
      <p:sp>
        <p:nvSpPr>
          <p:cNvPr id="4" name="Text 1"/>
          <p:cNvSpPr/>
          <p:nvPr/>
        </p:nvSpPr>
        <p:spPr>
          <a:xfrm>
            <a:off x="758071" y="2327196"/>
            <a:ext cx="2707481" cy="338376"/>
          </a:xfrm>
          <a:prstGeom prst="rect">
            <a:avLst/>
          </a:prstGeom>
          <a:noFill/>
          <a:ln/>
        </p:spPr>
        <p:txBody>
          <a:bodyPr wrap="none" lIns="0" tIns="0" rIns="0" bIns="0" rtlCol="0" anchor="t"/>
          <a:lstStyle/>
          <a:p>
            <a:pPr indent="0" marL="0">
              <a:lnSpc>
                <a:spcPts val="2650"/>
              </a:lnSpc>
              <a:buNone/>
            </a:pPr>
            <a:r>
              <a:rPr lang="en-US" sz="2100" dirty="0">
                <a:solidFill>
                  <a:srgbClr val="76B9FF"/>
                </a:solidFill>
                <a:latin typeface="Roboto Slab" pitchFamily="34" charset="0"/>
                <a:ea typeface="Roboto Slab" pitchFamily="34" charset="-122"/>
                <a:cs typeface="Roboto Slab" pitchFamily="34" charset="-120"/>
              </a:rPr>
              <a:t>Variables Analyzed:</a:t>
            </a:r>
            <a:endParaRPr lang="en-US" sz="2100" dirty="0"/>
          </a:p>
        </p:txBody>
      </p:sp>
      <p:sp>
        <p:nvSpPr>
          <p:cNvPr id="5" name="Text 2"/>
          <p:cNvSpPr/>
          <p:nvPr/>
        </p:nvSpPr>
        <p:spPr>
          <a:xfrm>
            <a:off x="758071" y="2882146"/>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Flight Number</a:t>
            </a:r>
            <a:endParaRPr lang="en-US" sz="1700" dirty="0"/>
          </a:p>
        </p:txBody>
      </p:sp>
      <p:sp>
        <p:nvSpPr>
          <p:cNvPr id="6" name="Text 3"/>
          <p:cNvSpPr/>
          <p:nvPr/>
        </p:nvSpPr>
        <p:spPr>
          <a:xfrm>
            <a:off x="758071" y="3304342"/>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Payload Mass</a:t>
            </a:r>
            <a:endParaRPr lang="en-US" sz="1700" dirty="0"/>
          </a:p>
        </p:txBody>
      </p:sp>
      <p:sp>
        <p:nvSpPr>
          <p:cNvPr id="7" name="Text 4"/>
          <p:cNvSpPr/>
          <p:nvPr/>
        </p:nvSpPr>
        <p:spPr>
          <a:xfrm>
            <a:off x="758071" y="3726537"/>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Launch Site</a:t>
            </a:r>
            <a:endParaRPr lang="en-US" sz="1700" dirty="0"/>
          </a:p>
        </p:txBody>
      </p:sp>
      <p:sp>
        <p:nvSpPr>
          <p:cNvPr id="8" name="Text 5"/>
          <p:cNvSpPr/>
          <p:nvPr/>
        </p:nvSpPr>
        <p:spPr>
          <a:xfrm>
            <a:off x="758071" y="4148733"/>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Orbit</a:t>
            </a:r>
            <a:endParaRPr lang="en-US" sz="1700" dirty="0"/>
          </a:p>
        </p:txBody>
      </p:sp>
      <p:sp>
        <p:nvSpPr>
          <p:cNvPr id="9" name="Text 6"/>
          <p:cNvSpPr/>
          <p:nvPr/>
        </p:nvSpPr>
        <p:spPr>
          <a:xfrm>
            <a:off x="758071" y="4570928"/>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Class</a:t>
            </a:r>
            <a:endParaRPr lang="en-US" sz="1700" dirty="0"/>
          </a:p>
        </p:txBody>
      </p:sp>
      <p:sp>
        <p:nvSpPr>
          <p:cNvPr id="10" name="Text 7"/>
          <p:cNvSpPr/>
          <p:nvPr/>
        </p:nvSpPr>
        <p:spPr>
          <a:xfrm>
            <a:off x="758071" y="4993124"/>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Year</a:t>
            </a:r>
            <a:endParaRPr lang="en-US" sz="1700" dirty="0"/>
          </a:p>
        </p:txBody>
      </p:sp>
      <p:sp>
        <p:nvSpPr>
          <p:cNvPr id="11" name="Text 8"/>
          <p:cNvSpPr/>
          <p:nvPr/>
        </p:nvSpPr>
        <p:spPr>
          <a:xfrm>
            <a:off x="4843820" y="2327196"/>
            <a:ext cx="2707481" cy="338376"/>
          </a:xfrm>
          <a:prstGeom prst="rect">
            <a:avLst/>
          </a:prstGeom>
          <a:noFill/>
          <a:ln/>
        </p:spPr>
        <p:txBody>
          <a:bodyPr wrap="none" lIns="0" tIns="0" rIns="0" bIns="0" rtlCol="0" anchor="t"/>
          <a:lstStyle/>
          <a:p>
            <a:pPr indent="0" marL="0">
              <a:lnSpc>
                <a:spcPts val="2650"/>
              </a:lnSpc>
              <a:buNone/>
            </a:pPr>
            <a:r>
              <a:rPr lang="en-US" sz="2100" dirty="0">
                <a:solidFill>
                  <a:srgbClr val="76B9FF"/>
                </a:solidFill>
                <a:latin typeface="Roboto Slab" pitchFamily="34" charset="0"/>
                <a:ea typeface="Roboto Slab" pitchFamily="34" charset="-122"/>
                <a:cs typeface="Roboto Slab" pitchFamily="34" charset="-120"/>
              </a:rPr>
              <a:t>Plots Used:</a:t>
            </a:r>
            <a:endParaRPr lang="en-US" sz="2100" dirty="0"/>
          </a:p>
        </p:txBody>
      </p:sp>
      <p:sp>
        <p:nvSpPr>
          <p:cNvPr id="12" name="Text 9"/>
          <p:cNvSpPr/>
          <p:nvPr/>
        </p:nvSpPr>
        <p:spPr>
          <a:xfrm>
            <a:off x="4843820" y="2882146"/>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Flight Number vs. Payload Mass</a:t>
            </a:r>
            <a:endParaRPr lang="en-US" sz="1700" dirty="0"/>
          </a:p>
        </p:txBody>
      </p:sp>
      <p:sp>
        <p:nvSpPr>
          <p:cNvPr id="13" name="Text 10"/>
          <p:cNvSpPr/>
          <p:nvPr/>
        </p:nvSpPr>
        <p:spPr>
          <a:xfrm>
            <a:off x="4843820" y="3304342"/>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Flight Number vs. Launch Site</a:t>
            </a:r>
            <a:endParaRPr lang="en-US" sz="1700" dirty="0"/>
          </a:p>
        </p:txBody>
      </p:sp>
      <p:sp>
        <p:nvSpPr>
          <p:cNvPr id="14" name="Text 11"/>
          <p:cNvSpPr/>
          <p:nvPr/>
        </p:nvSpPr>
        <p:spPr>
          <a:xfrm>
            <a:off x="4843820" y="3726537"/>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Payload Mass vs. Launch Site</a:t>
            </a:r>
            <a:endParaRPr lang="en-US" sz="1700" dirty="0"/>
          </a:p>
        </p:txBody>
      </p:sp>
      <p:sp>
        <p:nvSpPr>
          <p:cNvPr id="15" name="Text 12"/>
          <p:cNvSpPr/>
          <p:nvPr/>
        </p:nvSpPr>
        <p:spPr>
          <a:xfrm>
            <a:off x="4843820" y="4148733"/>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Orbit vs. Success Rate</a:t>
            </a:r>
            <a:endParaRPr lang="en-US" sz="1700" dirty="0"/>
          </a:p>
        </p:txBody>
      </p:sp>
      <p:sp>
        <p:nvSpPr>
          <p:cNvPr id="16" name="Text 13"/>
          <p:cNvSpPr/>
          <p:nvPr/>
        </p:nvSpPr>
        <p:spPr>
          <a:xfrm>
            <a:off x="4843820" y="4570928"/>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Flight Number vs. Orbit</a:t>
            </a:r>
            <a:endParaRPr lang="en-US" sz="1700" dirty="0"/>
          </a:p>
        </p:txBody>
      </p:sp>
      <p:sp>
        <p:nvSpPr>
          <p:cNvPr id="17" name="Text 14"/>
          <p:cNvSpPr/>
          <p:nvPr/>
        </p:nvSpPr>
        <p:spPr>
          <a:xfrm>
            <a:off x="4843820" y="4993124"/>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Payload vs Orbit</a:t>
            </a:r>
            <a:endParaRPr lang="en-US" sz="1700" dirty="0"/>
          </a:p>
        </p:txBody>
      </p:sp>
      <p:sp>
        <p:nvSpPr>
          <p:cNvPr id="18" name="Text 15"/>
          <p:cNvSpPr/>
          <p:nvPr/>
        </p:nvSpPr>
        <p:spPr>
          <a:xfrm>
            <a:off x="4843820" y="5415320"/>
            <a:ext cx="3549729" cy="346472"/>
          </a:xfrm>
          <a:prstGeom prst="rect">
            <a:avLst/>
          </a:prstGeom>
          <a:noFill/>
          <a:ln/>
        </p:spPr>
        <p:txBody>
          <a:bodyPr wrap="none" lIns="0" tIns="0" rIns="0" bIns="0" rtlCol="0" anchor="t"/>
          <a:lstStyle/>
          <a:p>
            <a:pPr marL="342900" indent="-342900">
              <a:lnSpc>
                <a:spcPts val="2700"/>
              </a:lnSpc>
              <a:buSzPct val="100000"/>
              <a:buChar char="•"/>
            </a:pPr>
            <a:r>
              <a:rPr lang="en-US" sz="1700" dirty="0">
                <a:solidFill>
                  <a:srgbClr val="D6E5EF"/>
                </a:solidFill>
                <a:latin typeface="Roboto" pitchFamily="34" charset="0"/>
                <a:ea typeface="Roboto" pitchFamily="34" charset="-122"/>
                <a:cs typeface="Roboto" pitchFamily="34" charset="-120"/>
              </a:rPr>
              <a:t>Success Yearly Trend</a:t>
            </a:r>
            <a:endParaRPr lang="en-US" sz="1700" dirty="0"/>
          </a:p>
        </p:txBody>
      </p:sp>
      <p:sp>
        <p:nvSpPr>
          <p:cNvPr id="19" name="Text 16"/>
          <p:cNvSpPr/>
          <p:nvPr/>
        </p:nvSpPr>
        <p:spPr>
          <a:xfrm>
            <a:off x="758071" y="6081117"/>
            <a:ext cx="7627858" cy="1039416"/>
          </a:xfrm>
          <a:prstGeom prst="rect">
            <a:avLst/>
          </a:prstGeom>
          <a:noFill/>
          <a:ln/>
        </p:spPr>
        <p:txBody>
          <a:bodyPr wrap="square" lIns="0" tIns="0" rIns="0" bIns="0" rtlCol="0" anchor="t"/>
          <a:lstStyle/>
          <a:p>
            <a:pPr indent="0" marL="0">
              <a:lnSpc>
                <a:spcPts val="2700"/>
              </a:lnSpc>
              <a:buNone/>
            </a:pPr>
            <a:r>
              <a:rPr lang="en-US" sz="1700" dirty="0">
                <a:solidFill>
                  <a:srgbClr val="D6E5EF"/>
                </a:solidFill>
                <a:latin typeface="Roboto" pitchFamily="34" charset="0"/>
                <a:ea typeface="Roboto" pitchFamily="34" charset="-122"/>
                <a:cs typeface="Roboto" pitchFamily="34" charset="-120"/>
              </a:rPr>
              <a:t>Exploratory Data Analysis was performed to compare relationships between variables and determine their suitability for training the machine learning model, using scatter plots, line charts, and bar plots.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020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EDA with SQL</a:t>
            </a:r>
            <a:endParaRPr lang="en-US" sz="4450" dirty="0"/>
          </a:p>
        </p:txBody>
      </p:sp>
      <p:sp>
        <p:nvSpPr>
          <p:cNvPr id="4" name="Shape 1"/>
          <p:cNvSpPr/>
          <p:nvPr/>
        </p:nvSpPr>
        <p:spPr>
          <a:xfrm>
            <a:off x="6280190" y="1974294"/>
            <a:ext cx="510302" cy="510302"/>
          </a:xfrm>
          <a:prstGeom prst="roundRect">
            <a:avLst>
              <a:gd name="adj" fmla="val 6667"/>
            </a:avLst>
          </a:prstGeom>
          <a:solidFill>
            <a:srgbClr val="3F4652"/>
          </a:solidFill>
          <a:ln/>
        </p:spPr>
      </p:sp>
      <p:sp>
        <p:nvSpPr>
          <p:cNvPr id="5" name="Text 2"/>
          <p:cNvSpPr/>
          <p:nvPr/>
        </p:nvSpPr>
        <p:spPr>
          <a:xfrm>
            <a:off x="6465213" y="2059305"/>
            <a:ext cx="140256"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7017306" y="19742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Data Loading</a:t>
            </a:r>
            <a:endParaRPr lang="en-US" sz="2200" dirty="0"/>
          </a:p>
        </p:txBody>
      </p:sp>
      <p:sp>
        <p:nvSpPr>
          <p:cNvPr id="7" name="Text 4"/>
          <p:cNvSpPr/>
          <p:nvPr/>
        </p:nvSpPr>
        <p:spPr>
          <a:xfrm>
            <a:off x="7017306" y="2464713"/>
            <a:ext cx="6819305"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Loaded dataset into IBM DB2 Database.</a:t>
            </a:r>
            <a:endParaRPr lang="en-US" sz="1750" dirty="0"/>
          </a:p>
        </p:txBody>
      </p:sp>
      <p:sp>
        <p:nvSpPr>
          <p:cNvPr id="8" name="Shape 5"/>
          <p:cNvSpPr/>
          <p:nvPr/>
        </p:nvSpPr>
        <p:spPr>
          <a:xfrm>
            <a:off x="6280190" y="3309580"/>
            <a:ext cx="510302" cy="510302"/>
          </a:xfrm>
          <a:prstGeom prst="roundRect">
            <a:avLst>
              <a:gd name="adj" fmla="val 6667"/>
            </a:avLst>
          </a:prstGeom>
          <a:solidFill>
            <a:srgbClr val="3F4652"/>
          </a:solidFill>
          <a:ln/>
        </p:spPr>
      </p:sp>
      <p:sp>
        <p:nvSpPr>
          <p:cNvPr id="9" name="Text 6"/>
          <p:cNvSpPr/>
          <p:nvPr/>
        </p:nvSpPr>
        <p:spPr>
          <a:xfrm>
            <a:off x="6441400" y="3394591"/>
            <a:ext cx="187881"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0" name="Text 7"/>
          <p:cNvSpPr/>
          <p:nvPr/>
        </p:nvSpPr>
        <p:spPr>
          <a:xfrm>
            <a:off x="7017306" y="3309580"/>
            <a:ext cx="3133963"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SQL Python Integration</a:t>
            </a:r>
            <a:endParaRPr lang="en-US" sz="2200" dirty="0"/>
          </a:p>
        </p:txBody>
      </p:sp>
      <p:sp>
        <p:nvSpPr>
          <p:cNvPr id="11" name="Text 8"/>
          <p:cNvSpPr/>
          <p:nvPr/>
        </p:nvSpPr>
        <p:spPr>
          <a:xfrm>
            <a:off x="7017306" y="3799999"/>
            <a:ext cx="6819305"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Queried using SQL Python integration.</a:t>
            </a:r>
            <a:endParaRPr lang="en-US" sz="1750" dirty="0"/>
          </a:p>
        </p:txBody>
      </p:sp>
      <p:sp>
        <p:nvSpPr>
          <p:cNvPr id="12" name="Shape 9"/>
          <p:cNvSpPr/>
          <p:nvPr/>
        </p:nvSpPr>
        <p:spPr>
          <a:xfrm>
            <a:off x="6280190" y="4644866"/>
            <a:ext cx="510302" cy="510302"/>
          </a:xfrm>
          <a:prstGeom prst="roundRect">
            <a:avLst>
              <a:gd name="adj" fmla="val 6667"/>
            </a:avLst>
          </a:prstGeom>
          <a:solidFill>
            <a:srgbClr val="3F4652"/>
          </a:solidFill>
          <a:ln/>
        </p:spPr>
      </p:sp>
      <p:sp>
        <p:nvSpPr>
          <p:cNvPr id="13" name="Text 10"/>
          <p:cNvSpPr/>
          <p:nvPr/>
        </p:nvSpPr>
        <p:spPr>
          <a:xfrm>
            <a:off x="6443424" y="4729877"/>
            <a:ext cx="183713"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4" name="Text 11"/>
          <p:cNvSpPr/>
          <p:nvPr/>
        </p:nvSpPr>
        <p:spPr>
          <a:xfrm>
            <a:off x="7017306" y="4644866"/>
            <a:ext cx="3075623"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Dataset Understanding</a:t>
            </a:r>
            <a:endParaRPr lang="en-US" sz="2200" dirty="0"/>
          </a:p>
        </p:txBody>
      </p:sp>
      <p:sp>
        <p:nvSpPr>
          <p:cNvPr id="15" name="Text 12"/>
          <p:cNvSpPr/>
          <p:nvPr/>
        </p:nvSpPr>
        <p:spPr>
          <a:xfrm>
            <a:off x="7017306" y="5135285"/>
            <a:ext cx="6819305"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Queries were made to get a better understanding of the dataset.</a:t>
            </a:r>
            <a:endParaRPr lang="en-US" sz="1750" dirty="0"/>
          </a:p>
        </p:txBody>
      </p:sp>
      <p:sp>
        <p:nvSpPr>
          <p:cNvPr id="16" name="Shape 13"/>
          <p:cNvSpPr/>
          <p:nvPr/>
        </p:nvSpPr>
        <p:spPr>
          <a:xfrm>
            <a:off x="6280190" y="5980152"/>
            <a:ext cx="510302" cy="510302"/>
          </a:xfrm>
          <a:prstGeom prst="roundRect">
            <a:avLst>
              <a:gd name="adj" fmla="val 6667"/>
            </a:avLst>
          </a:prstGeom>
          <a:solidFill>
            <a:srgbClr val="3F4652"/>
          </a:solidFill>
          <a:ln/>
        </p:spPr>
      </p:sp>
      <p:sp>
        <p:nvSpPr>
          <p:cNvPr id="17" name="Text 14"/>
          <p:cNvSpPr/>
          <p:nvPr/>
        </p:nvSpPr>
        <p:spPr>
          <a:xfrm>
            <a:off x="6436757" y="6065163"/>
            <a:ext cx="197168" cy="34028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4</a:t>
            </a:r>
            <a:endParaRPr lang="en-US" sz="2650" dirty="0"/>
          </a:p>
        </p:txBody>
      </p:sp>
      <p:sp>
        <p:nvSpPr>
          <p:cNvPr id="18" name="Text 15"/>
          <p:cNvSpPr/>
          <p:nvPr/>
        </p:nvSpPr>
        <p:spPr>
          <a:xfrm>
            <a:off x="7017306" y="5980152"/>
            <a:ext cx="2889052"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Information Retrieval</a:t>
            </a:r>
            <a:endParaRPr lang="en-US" sz="2200" dirty="0"/>
          </a:p>
        </p:txBody>
      </p:sp>
      <p:sp>
        <p:nvSpPr>
          <p:cNvPr id="19" name="Text 16"/>
          <p:cNvSpPr/>
          <p:nvPr/>
        </p:nvSpPr>
        <p:spPr>
          <a:xfrm>
            <a:off x="7017306" y="6470571"/>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Queried information about launch site names, mission outcomes, various payload sizes of customers, booster versions, and landing outcomes.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9851" y="705683"/>
            <a:ext cx="6829068" cy="633770"/>
          </a:xfrm>
          <a:prstGeom prst="rect">
            <a:avLst/>
          </a:prstGeom>
          <a:noFill/>
          <a:ln/>
        </p:spPr>
        <p:txBody>
          <a:bodyPr wrap="none" lIns="0" tIns="0" rIns="0" bIns="0" rtlCol="0" anchor="t"/>
          <a:lstStyle/>
          <a:p>
            <a:pPr indent="0" marL="0">
              <a:lnSpc>
                <a:spcPts val="4950"/>
              </a:lnSpc>
              <a:buNone/>
            </a:pPr>
            <a:r>
              <a:rPr lang="en-US" sz="3950" dirty="0">
                <a:solidFill>
                  <a:srgbClr val="76B9FF"/>
                </a:solidFill>
                <a:latin typeface="Roboto Slab" pitchFamily="34" charset="0"/>
                <a:ea typeface="Roboto Slab" pitchFamily="34" charset="-122"/>
                <a:cs typeface="Roboto Slab" pitchFamily="34" charset="-120"/>
              </a:rPr>
              <a:t>Interactive Map with Folium</a:t>
            </a:r>
            <a:endParaRPr lang="en-US" sz="3950" dirty="0"/>
          </a:p>
        </p:txBody>
      </p:sp>
      <p:sp>
        <p:nvSpPr>
          <p:cNvPr id="3" name="Text 1"/>
          <p:cNvSpPr/>
          <p:nvPr/>
        </p:nvSpPr>
        <p:spPr>
          <a:xfrm>
            <a:off x="709851" y="1846421"/>
            <a:ext cx="3075027" cy="316944"/>
          </a:xfrm>
          <a:prstGeom prst="rect">
            <a:avLst/>
          </a:prstGeom>
          <a:noFill/>
          <a:ln/>
        </p:spPr>
        <p:txBody>
          <a:bodyPr wrap="none" lIns="0" tIns="0" rIns="0" bIns="0" rtlCol="0" anchor="t"/>
          <a:lstStyle/>
          <a:p>
            <a:pPr indent="0" marL="0">
              <a:lnSpc>
                <a:spcPts val="2450"/>
              </a:lnSpc>
              <a:buNone/>
            </a:pPr>
            <a:r>
              <a:rPr lang="en-US" sz="1950" dirty="0">
                <a:solidFill>
                  <a:srgbClr val="76B9FF"/>
                </a:solidFill>
                <a:latin typeface="Roboto Slab" pitchFamily="34" charset="0"/>
                <a:ea typeface="Roboto Slab" pitchFamily="34" charset="-122"/>
                <a:cs typeface="Roboto Slab" pitchFamily="34" charset="-120"/>
              </a:rPr>
              <a:t>Launch Site Visualization</a:t>
            </a:r>
            <a:endParaRPr lang="en-US" sz="1950" dirty="0"/>
          </a:p>
        </p:txBody>
      </p:sp>
      <p:sp>
        <p:nvSpPr>
          <p:cNvPr id="4" name="Text 2"/>
          <p:cNvSpPr/>
          <p:nvPr/>
        </p:nvSpPr>
        <p:spPr>
          <a:xfrm>
            <a:off x="709851" y="2366129"/>
            <a:ext cx="6357938" cy="649129"/>
          </a:xfrm>
          <a:prstGeom prst="rect">
            <a:avLst/>
          </a:prstGeom>
          <a:noFill/>
          <a:ln/>
        </p:spPr>
        <p:txBody>
          <a:bodyPr wrap="square" lIns="0" tIns="0" rIns="0" bIns="0" rtlCol="0" anchor="t"/>
          <a:lstStyle/>
          <a:p>
            <a:pPr indent="0" marL="0">
              <a:lnSpc>
                <a:spcPts val="2550"/>
              </a:lnSpc>
              <a:buNone/>
            </a:pPr>
            <a:r>
              <a:rPr lang="en-US" sz="1550" dirty="0">
                <a:solidFill>
                  <a:srgbClr val="D6E5EF"/>
                </a:solidFill>
                <a:latin typeface="Roboto" pitchFamily="34" charset="0"/>
                <a:ea typeface="Roboto" pitchFamily="34" charset="-122"/>
                <a:cs typeface="Roboto" pitchFamily="34" charset="-120"/>
              </a:rPr>
              <a:t>Folium maps mark Launch Sites, successful and unsuccessful landings.</a:t>
            </a:r>
            <a:endParaRPr lang="en-US" sz="1550" dirty="0"/>
          </a:p>
        </p:txBody>
      </p:sp>
      <p:sp>
        <p:nvSpPr>
          <p:cNvPr id="5" name="Text 3"/>
          <p:cNvSpPr/>
          <p:nvPr/>
        </p:nvSpPr>
        <p:spPr>
          <a:xfrm>
            <a:off x="709851" y="3197781"/>
            <a:ext cx="6357938" cy="324564"/>
          </a:xfrm>
          <a:prstGeom prst="rect">
            <a:avLst/>
          </a:prstGeom>
          <a:noFill/>
          <a:ln/>
        </p:spPr>
        <p:txBody>
          <a:bodyPr wrap="none" lIns="0" tIns="0" rIns="0" bIns="0" rtlCol="0" anchor="t"/>
          <a:lstStyle/>
          <a:p>
            <a:pPr indent="0" marL="0">
              <a:lnSpc>
                <a:spcPts val="2550"/>
              </a:lnSpc>
              <a:buNone/>
            </a:pPr>
            <a:r>
              <a:rPr lang="en-US" sz="1550" dirty="0">
                <a:solidFill>
                  <a:srgbClr val="D6E5EF"/>
                </a:solidFill>
                <a:latin typeface="Roboto" pitchFamily="34" charset="0"/>
                <a:ea typeface="Roboto" pitchFamily="34" charset="-122"/>
                <a:cs typeface="Roboto" pitchFamily="34" charset="-120"/>
              </a:rPr>
              <a:t>Visualizes successful landings relative to location.</a:t>
            </a:r>
            <a:endParaRPr lang="en-US" sz="1550" dirty="0"/>
          </a:p>
        </p:txBody>
      </p:sp>
      <p:pic>
        <p:nvPicPr>
          <p:cNvPr id="6" name="Image 0" descr="preencoded.png">    </p:cNvPr>
          <p:cNvPicPr>
            <a:picLocks noChangeAspect="1"/>
          </p:cNvPicPr>
          <p:nvPr/>
        </p:nvPicPr>
        <p:blipFill>
          <a:blip r:embed="rId1"/>
          <a:stretch>
            <a:fillRect/>
          </a:stretch>
        </p:blipFill>
        <p:spPr>
          <a:xfrm>
            <a:off x="7570232" y="1871782"/>
            <a:ext cx="5685473" cy="3890010"/>
          </a:xfrm>
          <a:prstGeom prst="rect">
            <a:avLst/>
          </a:prstGeom>
        </p:spPr>
      </p:pic>
      <p:sp>
        <p:nvSpPr>
          <p:cNvPr id="7" name="Text 4"/>
          <p:cNvSpPr/>
          <p:nvPr/>
        </p:nvSpPr>
        <p:spPr>
          <a:xfrm>
            <a:off x="7570232" y="5989915"/>
            <a:ext cx="2535436" cy="316944"/>
          </a:xfrm>
          <a:prstGeom prst="rect">
            <a:avLst/>
          </a:prstGeom>
          <a:noFill/>
          <a:ln/>
        </p:spPr>
        <p:txBody>
          <a:bodyPr wrap="none" lIns="0" tIns="0" rIns="0" bIns="0" rtlCol="0" anchor="t"/>
          <a:lstStyle/>
          <a:p>
            <a:pPr indent="0" marL="0">
              <a:lnSpc>
                <a:spcPts val="2450"/>
              </a:lnSpc>
              <a:buNone/>
            </a:pPr>
            <a:r>
              <a:rPr lang="en-US" sz="1950" dirty="0">
                <a:solidFill>
                  <a:srgbClr val="76B9FF"/>
                </a:solidFill>
                <a:latin typeface="Roboto Slab" pitchFamily="34" charset="0"/>
                <a:ea typeface="Roboto Slab" pitchFamily="34" charset="-122"/>
                <a:cs typeface="Roboto Slab" pitchFamily="34" charset="-120"/>
              </a:rPr>
              <a:t>Proximity Analysis</a:t>
            </a:r>
            <a:endParaRPr lang="en-US" sz="1950" dirty="0"/>
          </a:p>
        </p:txBody>
      </p:sp>
      <p:sp>
        <p:nvSpPr>
          <p:cNvPr id="8" name="Text 5"/>
          <p:cNvSpPr/>
          <p:nvPr/>
        </p:nvSpPr>
        <p:spPr>
          <a:xfrm>
            <a:off x="7570232" y="6509623"/>
            <a:ext cx="6357938" cy="324564"/>
          </a:xfrm>
          <a:prstGeom prst="rect">
            <a:avLst/>
          </a:prstGeom>
          <a:noFill/>
          <a:ln/>
        </p:spPr>
        <p:txBody>
          <a:bodyPr wrap="none" lIns="0" tIns="0" rIns="0" bIns="0" rtlCol="0" anchor="t"/>
          <a:lstStyle/>
          <a:p>
            <a:pPr indent="0" marL="0">
              <a:lnSpc>
                <a:spcPts val="2550"/>
              </a:lnSpc>
              <a:buNone/>
            </a:pPr>
            <a:r>
              <a:rPr lang="en-US" sz="1550" dirty="0">
                <a:solidFill>
                  <a:srgbClr val="D6E5EF"/>
                </a:solidFill>
                <a:latin typeface="Roboto" pitchFamily="34" charset="0"/>
                <a:ea typeface="Roboto" pitchFamily="34" charset="-122"/>
                <a:cs typeface="Roboto" pitchFamily="34" charset="-120"/>
              </a:rPr>
              <a:t>Shows proximity to key locations: Railway, Highway, Coast, and City.</a:t>
            </a:r>
            <a:endParaRPr lang="en-US" sz="1550" dirty="0"/>
          </a:p>
        </p:txBody>
      </p:sp>
      <p:sp>
        <p:nvSpPr>
          <p:cNvPr id="9" name="Text 6"/>
          <p:cNvSpPr/>
          <p:nvPr/>
        </p:nvSpPr>
        <p:spPr>
          <a:xfrm>
            <a:off x="7570232" y="7016710"/>
            <a:ext cx="6357938" cy="324564"/>
          </a:xfrm>
          <a:prstGeom prst="rect">
            <a:avLst/>
          </a:prstGeom>
          <a:noFill/>
          <a:ln/>
        </p:spPr>
        <p:txBody>
          <a:bodyPr wrap="none" lIns="0" tIns="0" rIns="0" bIns="0" rtlCol="0" anchor="t"/>
          <a:lstStyle/>
          <a:p>
            <a:pPr indent="0" marL="0">
              <a:lnSpc>
                <a:spcPts val="2550"/>
              </a:lnSpc>
              <a:buNone/>
            </a:pPr>
            <a:r>
              <a:rPr lang="en-US" sz="1550" dirty="0">
                <a:solidFill>
                  <a:srgbClr val="D6E5EF"/>
                </a:solidFill>
                <a:latin typeface="Roboto" pitchFamily="34" charset="0"/>
                <a:ea typeface="Roboto" pitchFamily="34" charset="-122"/>
                <a:cs typeface="Roboto" pitchFamily="34" charset="-120"/>
              </a:rPr>
              <a:t>Understand why launch sites may be located where they are.</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64858" y="2043708"/>
            <a:ext cx="6053852" cy="4142065"/>
          </a:xfrm>
          <a:prstGeom prst="rect">
            <a:avLst/>
          </a:prstGeom>
        </p:spPr>
      </p:pic>
      <p:sp>
        <p:nvSpPr>
          <p:cNvPr id="3" name="Text 0"/>
          <p:cNvSpPr/>
          <p:nvPr/>
        </p:nvSpPr>
        <p:spPr>
          <a:xfrm>
            <a:off x="7589401" y="821174"/>
            <a:ext cx="6283762" cy="1365885"/>
          </a:xfrm>
          <a:prstGeom prst="rect">
            <a:avLst/>
          </a:prstGeom>
          <a:noFill/>
          <a:ln/>
        </p:spPr>
        <p:txBody>
          <a:bodyPr wrap="square" lIns="0" tIns="0" rIns="0" bIns="0" rtlCol="0" anchor="t"/>
          <a:lstStyle/>
          <a:p>
            <a:pPr indent="0" marL="0">
              <a:lnSpc>
                <a:spcPts val="5350"/>
              </a:lnSpc>
              <a:buNone/>
            </a:pPr>
            <a:r>
              <a:rPr lang="en-US" sz="4300" dirty="0">
                <a:solidFill>
                  <a:srgbClr val="76B9FF"/>
                </a:solidFill>
                <a:latin typeface="Roboto Slab" pitchFamily="34" charset="0"/>
                <a:ea typeface="Roboto Slab" pitchFamily="34" charset="-122"/>
                <a:cs typeface="Roboto Slab" pitchFamily="34" charset="-120"/>
              </a:rPr>
              <a:t>Build a Dashboard with Plotly</a:t>
            </a:r>
            <a:endParaRPr lang="en-US" sz="4300" dirty="0"/>
          </a:p>
        </p:txBody>
      </p:sp>
      <p:sp>
        <p:nvSpPr>
          <p:cNvPr id="4" name="Text 1"/>
          <p:cNvSpPr/>
          <p:nvPr/>
        </p:nvSpPr>
        <p:spPr>
          <a:xfrm>
            <a:off x="7589401" y="2405539"/>
            <a:ext cx="6283762" cy="349568"/>
          </a:xfrm>
          <a:prstGeom prst="rect">
            <a:avLst/>
          </a:prstGeom>
          <a:noFill/>
          <a:ln/>
        </p:spPr>
        <p:txBody>
          <a:bodyPr wrap="none" lIns="0" tIns="0" rIns="0" bIns="0" rtlCol="0" anchor="t"/>
          <a:lstStyle/>
          <a:p>
            <a:pPr indent="0" marL="0">
              <a:lnSpc>
                <a:spcPts val="2750"/>
              </a:lnSpc>
              <a:buNone/>
            </a:pPr>
            <a:r>
              <a:rPr lang="en-US" sz="1700" dirty="0">
                <a:solidFill>
                  <a:srgbClr val="D6E5EF"/>
                </a:solidFill>
                <a:latin typeface="Roboto" pitchFamily="34" charset="0"/>
                <a:ea typeface="Roboto" pitchFamily="34" charset="-122"/>
                <a:cs typeface="Roboto" pitchFamily="34" charset="-120"/>
              </a:rPr>
              <a:t>Dashboard includes a pie chart and a scatter plot.</a:t>
            </a:r>
            <a:endParaRPr lang="en-US" sz="1700" dirty="0"/>
          </a:p>
        </p:txBody>
      </p:sp>
      <p:sp>
        <p:nvSpPr>
          <p:cNvPr id="5" name="Text 2"/>
          <p:cNvSpPr/>
          <p:nvPr/>
        </p:nvSpPr>
        <p:spPr>
          <a:xfrm>
            <a:off x="7589401" y="2951678"/>
            <a:ext cx="6283762" cy="1048703"/>
          </a:xfrm>
          <a:prstGeom prst="rect">
            <a:avLst/>
          </a:prstGeom>
          <a:noFill/>
          <a:ln/>
        </p:spPr>
        <p:txBody>
          <a:bodyPr wrap="square" lIns="0" tIns="0" rIns="0" bIns="0" rtlCol="0" anchor="t"/>
          <a:lstStyle/>
          <a:p>
            <a:pPr algn="l" indent="0" marL="0">
              <a:lnSpc>
                <a:spcPts val="2750"/>
              </a:lnSpc>
              <a:buNone/>
            </a:pPr>
            <a:r>
              <a:rPr lang="en-US" sz="1700" dirty="0">
                <a:solidFill>
                  <a:srgbClr val="D6E5EF"/>
                </a:solidFill>
                <a:latin typeface="Roboto" pitchFamily="34" charset="0"/>
                <a:ea typeface="Roboto" pitchFamily="34" charset="-122"/>
                <a:cs typeface="Roboto" pitchFamily="34" charset="-120"/>
              </a:rPr>
              <a:t>Pie chart can be selected to show distribution of successful landings across all launch sites and can be selected to show individual launch site success rates.</a:t>
            </a:r>
            <a:endParaRPr lang="en-US" sz="1700" dirty="0"/>
          </a:p>
        </p:txBody>
      </p:sp>
      <p:sp>
        <p:nvSpPr>
          <p:cNvPr id="6" name="Text 3"/>
          <p:cNvSpPr/>
          <p:nvPr/>
        </p:nvSpPr>
        <p:spPr>
          <a:xfrm>
            <a:off x="7589401" y="4196953"/>
            <a:ext cx="6283762" cy="699135"/>
          </a:xfrm>
          <a:prstGeom prst="rect">
            <a:avLst/>
          </a:prstGeom>
          <a:noFill/>
          <a:ln/>
        </p:spPr>
        <p:txBody>
          <a:bodyPr wrap="square" lIns="0" tIns="0" rIns="0" bIns="0" rtlCol="0" anchor="t"/>
          <a:lstStyle/>
          <a:p>
            <a:pPr algn="l" indent="0" marL="0">
              <a:lnSpc>
                <a:spcPts val="2750"/>
              </a:lnSpc>
              <a:buNone/>
            </a:pPr>
            <a:r>
              <a:rPr lang="en-US" sz="1700" dirty="0">
                <a:solidFill>
                  <a:srgbClr val="D6E5EF"/>
                </a:solidFill>
                <a:latin typeface="Roboto" pitchFamily="34" charset="0"/>
                <a:ea typeface="Roboto" pitchFamily="34" charset="-122"/>
                <a:cs typeface="Roboto" pitchFamily="34" charset="-120"/>
              </a:rPr>
              <a:t>Scatter plot takes two inputs: All sites or individual site and payload mass on a slider between 0 and 10000 kg.</a:t>
            </a:r>
            <a:endParaRPr lang="en-US" sz="1700" dirty="0"/>
          </a:p>
        </p:txBody>
      </p:sp>
      <p:sp>
        <p:nvSpPr>
          <p:cNvPr id="7" name="Text 4"/>
          <p:cNvSpPr/>
          <p:nvPr/>
        </p:nvSpPr>
        <p:spPr>
          <a:xfrm>
            <a:off x="7589401" y="5092660"/>
            <a:ext cx="6283762" cy="349568"/>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Roboto" pitchFamily="34" charset="0"/>
                <a:ea typeface="Roboto" pitchFamily="34" charset="-122"/>
                <a:cs typeface="Roboto" pitchFamily="34" charset="-120"/>
              </a:rPr>
              <a:t>The pie chart is used to visualize launch site success rate.</a:t>
            </a:r>
            <a:endParaRPr lang="en-US" sz="1700" dirty="0"/>
          </a:p>
        </p:txBody>
      </p:sp>
      <p:sp>
        <p:nvSpPr>
          <p:cNvPr id="8" name="Text 5"/>
          <p:cNvSpPr/>
          <p:nvPr/>
        </p:nvSpPr>
        <p:spPr>
          <a:xfrm>
            <a:off x="7589401" y="5638800"/>
            <a:ext cx="6283762" cy="699135"/>
          </a:xfrm>
          <a:prstGeom prst="rect">
            <a:avLst/>
          </a:prstGeom>
          <a:noFill/>
          <a:ln/>
        </p:spPr>
        <p:txBody>
          <a:bodyPr wrap="square" lIns="0" tIns="0" rIns="0" bIns="0" rtlCol="0" anchor="t"/>
          <a:lstStyle/>
          <a:p>
            <a:pPr algn="l" indent="0" marL="0">
              <a:lnSpc>
                <a:spcPts val="2750"/>
              </a:lnSpc>
              <a:buNone/>
            </a:pPr>
            <a:r>
              <a:rPr lang="en-US" sz="1700" dirty="0">
                <a:solidFill>
                  <a:srgbClr val="D6E5EF"/>
                </a:solidFill>
                <a:latin typeface="Roboto" pitchFamily="34" charset="0"/>
                <a:ea typeface="Roboto" pitchFamily="34" charset="-122"/>
                <a:cs typeface="Roboto" pitchFamily="34" charset="-120"/>
              </a:rPr>
              <a:t>The scatter plot can help us see how success varies across launch sites, payload mass, and</a:t>
            </a:r>
            <a:endParaRPr lang="en-US" sz="1700" dirty="0"/>
          </a:p>
        </p:txBody>
      </p:sp>
      <p:sp>
        <p:nvSpPr>
          <p:cNvPr id="9" name="Text 6"/>
          <p:cNvSpPr/>
          <p:nvPr/>
        </p:nvSpPr>
        <p:spPr>
          <a:xfrm>
            <a:off x="7589401" y="6534507"/>
            <a:ext cx="6283762" cy="349568"/>
          </a:xfrm>
          <a:prstGeom prst="rect">
            <a:avLst/>
          </a:prstGeom>
          <a:noFill/>
          <a:ln/>
        </p:spPr>
        <p:txBody>
          <a:bodyPr wrap="none" lIns="0" tIns="0" rIns="0" bIns="0" rtlCol="0" anchor="t"/>
          <a:lstStyle/>
          <a:p>
            <a:pPr algn="l" indent="0" marL="0">
              <a:lnSpc>
                <a:spcPts val="2750"/>
              </a:lnSpc>
              <a:buNone/>
            </a:pPr>
            <a:r>
              <a:rPr lang="en-US" sz="1700" dirty="0">
                <a:solidFill>
                  <a:srgbClr val="D6E5EF"/>
                </a:solidFill>
                <a:latin typeface="Roboto" pitchFamily="34" charset="0"/>
                <a:ea typeface="Roboto" pitchFamily="34" charset="-122"/>
                <a:cs typeface="Roboto" pitchFamily="34" charset="-120"/>
              </a:rPr>
              <a:t>booster version category.</a:t>
            </a:r>
            <a:endParaRPr lang="en-US" sz="1700" dirty="0"/>
          </a:p>
        </p:txBody>
      </p:sp>
      <p:sp>
        <p:nvSpPr>
          <p:cNvPr id="10" name="Text 7"/>
          <p:cNvSpPr/>
          <p:nvPr/>
        </p:nvSpPr>
        <p:spPr>
          <a:xfrm>
            <a:off x="7589401" y="7080647"/>
            <a:ext cx="6283762" cy="349568"/>
          </a:xfrm>
          <a:prstGeom prst="rect">
            <a:avLst/>
          </a:prstGeom>
          <a:noFill/>
          <a:ln/>
        </p:spPr>
        <p:txBody>
          <a:bodyPr wrap="none" lIns="0" tIns="0" rIns="0" bIns="0" rtlCol="0" anchor="t"/>
          <a:lstStyle/>
          <a:p>
            <a:pPr algn="l" indent="0" marL="0">
              <a:lnSpc>
                <a:spcPts val="2750"/>
              </a:lnSpc>
              <a:buNone/>
            </a:pPr>
            <a:r>
              <a:rPr lang="en-US" sz="1700" u="sng" dirty="0">
                <a:solidFill>
                  <a:srgbClr val="D6E5EF"/>
                </a:solidFill>
                <a:latin typeface="Roboto" pitchFamily="34" charset="0"/>
                <a:ea typeface="Roboto" pitchFamily="34" charset="-122"/>
                <a:cs typeface="Roboto" pitchFamily="34" charset="-120"/>
              </a:rPr>
              <a:t>GitHub url:</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075617"/>
            <a:ext cx="6244709" cy="3511391"/>
          </a:xfrm>
          <a:prstGeom prst="rect">
            <a:avLst/>
          </a:prstGeom>
        </p:spPr>
      </p:pic>
      <p:sp>
        <p:nvSpPr>
          <p:cNvPr id="3" name="Text 0"/>
          <p:cNvSpPr/>
          <p:nvPr/>
        </p:nvSpPr>
        <p:spPr>
          <a:xfrm>
            <a:off x="793790" y="5842159"/>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578179"/>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Predictive analysis (Classification)</a:t>
            </a:r>
            <a:endParaRPr lang="en-US" sz="4450" dirty="0"/>
          </a:p>
        </p:txBody>
      </p:sp>
      <p:sp>
        <p:nvSpPr>
          <p:cNvPr id="5" name="Text 2"/>
          <p:cNvSpPr/>
          <p:nvPr/>
        </p:nvSpPr>
        <p:spPr>
          <a:xfrm>
            <a:off x="7599521" y="4222552"/>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This is a preview of the Plotly dashboard. The following sides will show the results of EDA with visualization, EDA with SQL, Interactive Map with Folium, and finally the results of our model with about 83% accuracy.</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709982"/>
            <a:ext cx="6240066"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EDA with Visualization</a:t>
            </a:r>
            <a:endParaRPr lang="en-US" sz="4450" dirty="0"/>
          </a:p>
        </p:txBody>
      </p:sp>
      <p:pic>
        <p:nvPicPr>
          <p:cNvPr id="3" name="Image 0" descr="preencoded.png">    </p:cNvPr>
          <p:cNvPicPr>
            <a:picLocks noChangeAspect="1"/>
          </p:cNvPicPr>
          <p:nvPr/>
        </p:nvPicPr>
        <p:blipFill>
          <a:blip r:embed="rId1"/>
          <a:stretch>
            <a:fillRect/>
          </a:stretch>
        </p:blipFill>
        <p:spPr>
          <a:xfrm>
            <a:off x="793790" y="3872389"/>
            <a:ext cx="566976" cy="566976"/>
          </a:xfrm>
          <a:prstGeom prst="rect">
            <a:avLst/>
          </a:prstGeom>
        </p:spPr>
      </p:pic>
      <p:sp>
        <p:nvSpPr>
          <p:cNvPr id="4" name="Text 1"/>
          <p:cNvSpPr/>
          <p:nvPr/>
        </p:nvSpPr>
        <p:spPr>
          <a:xfrm>
            <a:off x="793790" y="46661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Successful Launch</a:t>
            </a:r>
            <a:endParaRPr lang="en-US" sz="2200" dirty="0"/>
          </a:p>
        </p:txBody>
      </p:sp>
      <p:sp>
        <p:nvSpPr>
          <p:cNvPr id="5" name="Text 2"/>
          <p:cNvSpPr/>
          <p:nvPr/>
        </p:nvSpPr>
        <p:spPr>
          <a:xfrm>
            <a:off x="793790" y="5156597"/>
            <a:ext cx="6351270"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Green indicates successful launch</a:t>
            </a:r>
            <a:endParaRPr lang="en-US" sz="1750" dirty="0"/>
          </a:p>
        </p:txBody>
      </p:sp>
      <p:pic>
        <p:nvPicPr>
          <p:cNvPr id="6" name="Image 1" descr="preencoded.png">    </p:cNvPr>
          <p:cNvPicPr>
            <a:picLocks noChangeAspect="1"/>
          </p:cNvPicPr>
          <p:nvPr/>
        </p:nvPicPr>
        <p:blipFill>
          <a:blip r:embed="rId2"/>
          <a:stretch>
            <a:fillRect/>
          </a:stretch>
        </p:blipFill>
        <p:spPr>
          <a:xfrm>
            <a:off x="7485221" y="3872389"/>
            <a:ext cx="566976" cy="566976"/>
          </a:xfrm>
          <a:prstGeom prst="rect">
            <a:avLst/>
          </a:prstGeom>
        </p:spPr>
      </p:pic>
      <p:sp>
        <p:nvSpPr>
          <p:cNvPr id="7" name="Text 3"/>
          <p:cNvSpPr/>
          <p:nvPr/>
        </p:nvSpPr>
        <p:spPr>
          <a:xfrm>
            <a:off x="7485221" y="4666178"/>
            <a:ext cx="2890837"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Unsuccessful Launch</a:t>
            </a:r>
            <a:endParaRPr lang="en-US" sz="2200" dirty="0"/>
          </a:p>
        </p:txBody>
      </p:sp>
      <p:sp>
        <p:nvSpPr>
          <p:cNvPr id="8" name="Text 4"/>
          <p:cNvSpPr/>
          <p:nvPr/>
        </p:nvSpPr>
        <p:spPr>
          <a:xfrm>
            <a:off x="7485221" y="5156597"/>
            <a:ext cx="6351389"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Purple indicates unsuccessful launch</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826437"/>
            <a:ext cx="811744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Flight Number vs. Launch Site</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Green indicates successful launch; Purple indicates unsuccessful launch.</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749742"/>
            <a:ext cx="6244709" cy="4163139"/>
          </a:xfrm>
          <a:prstGeom prst="rect">
            <a:avLst/>
          </a:prstGeom>
        </p:spPr>
      </p:pic>
      <p:sp>
        <p:nvSpPr>
          <p:cNvPr id="3" name="Text 0"/>
          <p:cNvSpPr/>
          <p:nvPr/>
        </p:nvSpPr>
        <p:spPr>
          <a:xfrm>
            <a:off x="793790" y="6168033"/>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3122533"/>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Launch Success Yearly Trend</a:t>
            </a:r>
            <a:endParaRPr lang="en-US" sz="4450" dirty="0"/>
          </a:p>
        </p:txBody>
      </p:sp>
      <p:sp>
        <p:nvSpPr>
          <p:cNvPr id="5" name="Text 2"/>
          <p:cNvSpPr/>
          <p:nvPr/>
        </p:nvSpPr>
        <p:spPr>
          <a:xfrm>
            <a:off x="7599521" y="4766905"/>
            <a:ext cx="6244709"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95% confidence interval (light blue shading)</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EDA with SQL</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93633"/>
            <a:ext cx="3685937" cy="460772"/>
          </a:xfrm>
          <a:prstGeom prst="rect">
            <a:avLst/>
          </a:prstGeom>
          <a:noFill/>
          <a:ln/>
        </p:spPr>
        <p:txBody>
          <a:bodyPr wrap="none" lIns="0" tIns="0" rIns="0" bIns="0" rtlCol="0" anchor="t"/>
          <a:lstStyle/>
          <a:p>
            <a:pPr indent="0" marL="0">
              <a:lnSpc>
                <a:spcPts val="3600"/>
              </a:lnSpc>
              <a:buNone/>
            </a:pPr>
            <a:r>
              <a:rPr lang="en-US" sz="2900" dirty="0">
                <a:solidFill>
                  <a:srgbClr val="76B9FF"/>
                </a:solidFill>
                <a:latin typeface="Roboto Slab" pitchFamily="34" charset="0"/>
                <a:ea typeface="Roboto Slab" pitchFamily="34" charset="-122"/>
                <a:cs typeface="Roboto Slab" pitchFamily="34" charset="-120"/>
              </a:rPr>
              <a:t>Presentation Outline</a:t>
            </a:r>
            <a:endParaRPr lang="en-US" sz="2900" dirty="0"/>
          </a:p>
        </p:txBody>
      </p:sp>
      <p:sp>
        <p:nvSpPr>
          <p:cNvPr id="3" name="Text 1"/>
          <p:cNvSpPr/>
          <p:nvPr/>
        </p:nvSpPr>
        <p:spPr>
          <a:xfrm>
            <a:off x="793790" y="3149203"/>
            <a:ext cx="13042821" cy="235744"/>
          </a:xfrm>
          <a:prstGeom prst="rect">
            <a:avLst/>
          </a:prstGeom>
          <a:noFill/>
          <a:ln/>
        </p:spPr>
        <p:txBody>
          <a:bodyPr wrap="none" lIns="0" tIns="0" rIns="0" bIns="0" rtlCol="0" anchor="t"/>
          <a:lstStyle/>
          <a:p>
            <a:pPr indent="0" marL="0">
              <a:lnSpc>
                <a:spcPts val="1850"/>
              </a:lnSpc>
              <a:buNone/>
            </a:pPr>
            <a:r>
              <a:rPr lang="en-US" sz="1150" dirty="0">
                <a:solidFill>
                  <a:srgbClr val="D6E5EF"/>
                </a:solidFill>
                <a:latin typeface="Roboto" pitchFamily="34" charset="0"/>
                <a:ea typeface="Roboto" pitchFamily="34" charset="-122"/>
                <a:cs typeface="Roboto" pitchFamily="34" charset="-120"/>
              </a:rPr>
              <a:t>This presentation will cover the entire project. It includes the executive summary and introduction. We'll also discuss methodology and results.</a:t>
            </a:r>
            <a:endParaRPr lang="en-US" sz="1150" dirty="0"/>
          </a:p>
        </p:txBody>
      </p:sp>
      <p:sp>
        <p:nvSpPr>
          <p:cNvPr id="4" name="Shape 2"/>
          <p:cNvSpPr/>
          <p:nvPr/>
        </p:nvSpPr>
        <p:spPr>
          <a:xfrm>
            <a:off x="793790" y="3716655"/>
            <a:ext cx="331708" cy="331708"/>
          </a:xfrm>
          <a:prstGeom prst="roundRect">
            <a:avLst>
              <a:gd name="adj" fmla="val 6667"/>
            </a:avLst>
          </a:prstGeom>
          <a:solidFill>
            <a:srgbClr val="3F4652"/>
          </a:solidFill>
          <a:ln/>
        </p:spPr>
      </p:sp>
      <p:sp>
        <p:nvSpPr>
          <p:cNvPr id="5" name="Text 3"/>
          <p:cNvSpPr/>
          <p:nvPr/>
        </p:nvSpPr>
        <p:spPr>
          <a:xfrm>
            <a:off x="914043" y="3771900"/>
            <a:ext cx="91202"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1</a:t>
            </a:r>
            <a:endParaRPr lang="en-US" sz="1700" dirty="0"/>
          </a:p>
        </p:txBody>
      </p:sp>
      <p:sp>
        <p:nvSpPr>
          <p:cNvPr id="6" name="Text 4"/>
          <p:cNvSpPr/>
          <p:nvPr/>
        </p:nvSpPr>
        <p:spPr>
          <a:xfrm>
            <a:off x="1272897" y="3716655"/>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Executive Summary</a:t>
            </a:r>
            <a:endParaRPr lang="en-US" sz="1450" dirty="0"/>
          </a:p>
        </p:txBody>
      </p:sp>
      <p:sp>
        <p:nvSpPr>
          <p:cNvPr id="7" name="Shape 5"/>
          <p:cNvSpPr/>
          <p:nvPr/>
        </p:nvSpPr>
        <p:spPr>
          <a:xfrm>
            <a:off x="7388900" y="3716655"/>
            <a:ext cx="331708" cy="331708"/>
          </a:xfrm>
          <a:prstGeom prst="roundRect">
            <a:avLst>
              <a:gd name="adj" fmla="val 6667"/>
            </a:avLst>
          </a:prstGeom>
          <a:solidFill>
            <a:srgbClr val="3F4652"/>
          </a:solidFill>
          <a:ln/>
        </p:spPr>
      </p:sp>
      <p:sp>
        <p:nvSpPr>
          <p:cNvPr id="8" name="Text 6"/>
          <p:cNvSpPr/>
          <p:nvPr/>
        </p:nvSpPr>
        <p:spPr>
          <a:xfrm>
            <a:off x="7493675" y="3771900"/>
            <a:ext cx="122158"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2</a:t>
            </a:r>
            <a:endParaRPr lang="en-US" sz="1700" dirty="0"/>
          </a:p>
        </p:txBody>
      </p:sp>
      <p:sp>
        <p:nvSpPr>
          <p:cNvPr id="9" name="Text 7"/>
          <p:cNvSpPr/>
          <p:nvPr/>
        </p:nvSpPr>
        <p:spPr>
          <a:xfrm>
            <a:off x="7868007" y="3716655"/>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Introduction</a:t>
            </a:r>
            <a:endParaRPr lang="en-US" sz="1450" dirty="0"/>
          </a:p>
        </p:txBody>
      </p:sp>
      <p:sp>
        <p:nvSpPr>
          <p:cNvPr id="10" name="Shape 8"/>
          <p:cNvSpPr/>
          <p:nvPr/>
        </p:nvSpPr>
        <p:spPr>
          <a:xfrm>
            <a:off x="793790" y="4527471"/>
            <a:ext cx="331708" cy="331708"/>
          </a:xfrm>
          <a:prstGeom prst="roundRect">
            <a:avLst>
              <a:gd name="adj" fmla="val 6667"/>
            </a:avLst>
          </a:prstGeom>
          <a:solidFill>
            <a:srgbClr val="3F4652"/>
          </a:solidFill>
          <a:ln/>
        </p:spPr>
      </p:sp>
      <p:sp>
        <p:nvSpPr>
          <p:cNvPr id="11" name="Text 9"/>
          <p:cNvSpPr/>
          <p:nvPr/>
        </p:nvSpPr>
        <p:spPr>
          <a:xfrm>
            <a:off x="899874" y="4582716"/>
            <a:ext cx="119420"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3</a:t>
            </a:r>
            <a:endParaRPr lang="en-US" sz="1700" dirty="0"/>
          </a:p>
        </p:txBody>
      </p:sp>
      <p:sp>
        <p:nvSpPr>
          <p:cNvPr id="12" name="Text 10"/>
          <p:cNvSpPr/>
          <p:nvPr/>
        </p:nvSpPr>
        <p:spPr>
          <a:xfrm>
            <a:off x="1272897" y="4527471"/>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Methodology</a:t>
            </a:r>
            <a:endParaRPr lang="en-US" sz="1450" dirty="0"/>
          </a:p>
        </p:txBody>
      </p:sp>
      <p:sp>
        <p:nvSpPr>
          <p:cNvPr id="13" name="Shape 11"/>
          <p:cNvSpPr/>
          <p:nvPr/>
        </p:nvSpPr>
        <p:spPr>
          <a:xfrm>
            <a:off x="7388900" y="4527471"/>
            <a:ext cx="331708" cy="331708"/>
          </a:xfrm>
          <a:prstGeom prst="roundRect">
            <a:avLst>
              <a:gd name="adj" fmla="val 6667"/>
            </a:avLst>
          </a:prstGeom>
          <a:solidFill>
            <a:srgbClr val="3F4652"/>
          </a:solidFill>
          <a:ln/>
        </p:spPr>
      </p:sp>
      <p:sp>
        <p:nvSpPr>
          <p:cNvPr id="14" name="Text 12"/>
          <p:cNvSpPr/>
          <p:nvPr/>
        </p:nvSpPr>
        <p:spPr>
          <a:xfrm>
            <a:off x="7490579" y="4582716"/>
            <a:ext cx="128230"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4</a:t>
            </a:r>
            <a:endParaRPr lang="en-US" sz="1700" dirty="0"/>
          </a:p>
        </p:txBody>
      </p:sp>
      <p:sp>
        <p:nvSpPr>
          <p:cNvPr id="15" name="Text 13"/>
          <p:cNvSpPr/>
          <p:nvPr/>
        </p:nvSpPr>
        <p:spPr>
          <a:xfrm>
            <a:off x="7868007" y="4527471"/>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Results</a:t>
            </a:r>
            <a:endParaRPr lang="en-US" sz="1450" dirty="0"/>
          </a:p>
        </p:txBody>
      </p:sp>
      <p:sp>
        <p:nvSpPr>
          <p:cNvPr id="16" name="Shape 14"/>
          <p:cNvSpPr/>
          <p:nvPr/>
        </p:nvSpPr>
        <p:spPr>
          <a:xfrm>
            <a:off x="793790" y="5338286"/>
            <a:ext cx="331708" cy="331708"/>
          </a:xfrm>
          <a:prstGeom prst="roundRect">
            <a:avLst>
              <a:gd name="adj" fmla="val 6667"/>
            </a:avLst>
          </a:prstGeom>
          <a:solidFill>
            <a:srgbClr val="3F4652"/>
          </a:solidFill>
          <a:ln/>
        </p:spPr>
      </p:sp>
      <p:sp>
        <p:nvSpPr>
          <p:cNvPr id="17" name="Text 15"/>
          <p:cNvSpPr/>
          <p:nvPr/>
        </p:nvSpPr>
        <p:spPr>
          <a:xfrm>
            <a:off x="901184" y="5393531"/>
            <a:ext cx="116800"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5</a:t>
            </a:r>
            <a:endParaRPr lang="en-US" sz="1700" dirty="0"/>
          </a:p>
        </p:txBody>
      </p:sp>
      <p:sp>
        <p:nvSpPr>
          <p:cNvPr id="18" name="Text 16"/>
          <p:cNvSpPr/>
          <p:nvPr/>
        </p:nvSpPr>
        <p:spPr>
          <a:xfrm>
            <a:off x="1272897" y="5338286"/>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Conclusion</a:t>
            </a:r>
            <a:endParaRPr lang="en-US" sz="1450" dirty="0"/>
          </a:p>
        </p:txBody>
      </p:sp>
      <p:sp>
        <p:nvSpPr>
          <p:cNvPr id="19" name="Shape 17"/>
          <p:cNvSpPr/>
          <p:nvPr/>
        </p:nvSpPr>
        <p:spPr>
          <a:xfrm>
            <a:off x="7388900" y="5338286"/>
            <a:ext cx="331708" cy="331708"/>
          </a:xfrm>
          <a:prstGeom prst="roundRect">
            <a:avLst>
              <a:gd name="adj" fmla="val 6667"/>
            </a:avLst>
          </a:prstGeom>
          <a:solidFill>
            <a:srgbClr val="3F4652"/>
          </a:solidFill>
          <a:ln/>
        </p:spPr>
      </p:sp>
      <p:sp>
        <p:nvSpPr>
          <p:cNvPr id="20" name="Text 18"/>
          <p:cNvSpPr/>
          <p:nvPr/>
        </p:nvSpPr>
        <p:spPr>
          <a:xfrm>
            <a:off x="7492960" y="5393531"/>
            <a:ext cx="123587" cy="221099"/>
          </a:xfrm>
          <a:prstGeom prst="rect">
            <a:avLst/>
          </a:prstGeom>
          <a:noFill/>
          <a:ln/>
        </p:spPr>
        <p:txBody>
          <a:bodyPr wrap="none" lIns="0" tIns="0" rIns="0" bIns="0" rtlCol="0" anchor="t"/>
          <a:lstStyle/>
          <a:p>
            <a:pPr algn="ctr" indent="0" marL="0">
              <a:lnSpc>
                <a:spcPts val="1700"/>
              </a:lnSpc>
              <a:buNone/>
            </a:pPr>
            <a:r>
              <a:rPr lang="en-US" sz="1700" dirty="0">
                <a:solidFill>
                  <a:srgbClr val="D6E5EF"/>
                </a:solidFill>
                <a:latin typeface="Roboto Slab" pitchFamily="34" charset="0"/>
                <a:ea typeface="Roboto Slab" pitchFamily="34" charset="-122"/>
                <a:cs typeface="Roboto Slab" pitchFamily="34" charset="-120"/>
              </a:rPr>
              <a:t>6</a:t>
            </a:r>
            <a:endParaRPr lang="en-US" sz="1700" dirty="0"/>
          </a:p>
        </p:txBody>
      </p:sp>
      <p:sp>
        <p:nvSpPr>
          <p:cNvPr id="21" name="Text 19"/>
          <p:cNvSpPr/>
          <p:nvPr/>
        </p:nvSpPr>
        <p:spPr>
          <a:xfrm>
            <a:off x="7868007" y="5338286"/>
            <a:ext cx="1842968" cy="230386"/>
          </a:xfrm>
          <a:prstGeom prst="rect">
            <a:avLst/>
          </a:prstGeom>
          <a:noFill/>
          <a:ln/>
        </p:spPr>
        <p:txBody>
          <a:bodyPr wrap="none" lIns="0" tIns="0" rIns="0" bIns="0" rtlCol="0" anchor="t"/>
          <a:lstStyle/>
          <a:p>
            <a:pPr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Appendix</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52406"/>
            <a:ext cx="6244709" cy="5357813"/>
          </a:xfrm>
          <a:prstGeom prst="rect">
            <a:avLst/>
          </a:prstGeom>
        </p:spPr>
      </p:pic>
      <p:sp>
        <p:nvSpPr>
          <p:cNvPr id="3" name="Text 0"/>
          <p:cNvSpPr/>
          <p:nvPr/>
        </p:nvSpPr>
        <p:spPr>
          <a:xfrm>
            <a:off x="793790" y="6765369"/>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444948"/>
            <a:ext cx="611469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All Launch Site Names</a:t>
            </a:r>
            <a:endParaRPr lang="en-US" sz="4450" dirty="0"/>
          </a:p>
        </p:txBody>
      </p:sp>
      <p:sp>
        <p:nvSpPr>
          <p:cNvPr id="5" name="Text 2"/>
          <p:cNvSpPr/>
          <p:nvPr/>
        </p:nvSpPr>
        <p:spPr>
          <a:xfrm>
            <a:off x="7599521" y="3380542"/>
            <a:ext cx="6244709"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unique launch site names from database.</a:t>
            </a:r>
            <a:endParaRPr lang="en-US" sz="1750" dirty="0"/>
          </a:p>
        </p:txBody>
      </p:sp>
      <p:sp>
        <p:nvSpPr>
          <p:cNvPr id="6" name="Text 3"/>
          <p:cNvSpPr/>
          <p:nvPr/>
        </p:nvSpPr>
        <p:spPr>
          <a:xfrm>
            <a:off x="7599521" y="394751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CCAFS SLC-40 and CCAFSSLC-40 likely all represent the same</a:t>
            </a:r>
            <a:endParaRPr lang="en-US" sz="1750" dirty="0"/>
          </a:p>
        </p:txBody>
      </p:sp>
      <p:sp>
        <p:nvSpPr>
          <p:cNvPr id="7" name="Text 4"/>
          <p:cNvSpPr/>
          <p:nvPr/>
        </p:nvSpPr>
        <p:spPr>
          <a:xfrm>
            <a:off x="7599521" y="451449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launch site with data entry errors.</a:t>
            </a:r>
            <a:endParaRPr lang="en-US" sz="1750" dirty="0"/>
          </a:p>
        </p:txBody>
      </p:sp>
      <p:sp>
        <p:nvSpPr>
          <p:cNvPr id="8" name="Text 5"/>
          <p:cNvSpPr/>
          <p:nvPr/>
        </p:nvSpPr>
        <p:spPr>
          <a:xfrm>
            <a:off x="7599521" y="5081468"/>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CCAFS LC-40 was the previous name. Likely only 3 unique launch_site values: CCAFS SLC-40, KSC LC-39A, VAFB SLC-4E</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275880"/>
            <a:ext cx="7737277" cy="3110865"/>
          </a:xfrm>
          <a:prstGeom prst="rect">
            <a:avLst/>
          </a:prstGeom>
        </p:spPr>
      </p:pic>
      <p:sp>
        <p:nvSpPr>
          <p:cNvPr id="3" name="Text 0"/>
          <p:cNvSpPr/>
          <p:nvPr/>
        </p:nvSpPr>
        <p:spPr>
          <a:xfrm>
            <a:off x="793790" y="5641896"/>
            <a:ext cx="7740253"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9095065" y="2232303"/>
            <a:ext cx="4749046" cy="2835116"/>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Launch Site Names Beginning with </a:t>
            </a:r>
            <a:pPr indent="0" marL="0">
              <a:lnSpc>
                <a:spcPts val="5550"/>
              </a:lnSpc>
              <a:buNone/>
            </a:pPr>
            <a:r>
              <a:rPr lang="en-US" sz="4450" dirty="0">
                <a:solidFill>
                  <a:srgbClr val="D6E5EF"/>
                </a:solidFill>
                <a:highlight>
                  <a:srgbClr val="082545"/>
                </a:highlight>
                <a:latin typeface="Consolas" pitchFamily="34" charset="0"/>
                <a:ea typeface="Consolas" pitchFamily="34" charset="-122"/>
                <a:cs typeface="Consolas" pitchFamily="34" charset="-120"/>
              </a:rPr>
              <a:t>CCA</a:t>
            </a:r>
            <a:endParaRPr lang="en-US" sz="4450" dirty="0"/>
          </a:p>
        </p:txBody>
      </p:sp>
      <p:sp>
        <p:nvSpPr>
          <p:cNvPr id="5" name="Text 2"/>
          <p:cNvSpPr/>
          <p:nvPr/>
        </p:nvSpPr>
        <p:spPr>
          <a:xfrm>
            <a:off x="9095065" y="5294233"/>
            <a:ext cx="4749046"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First five entries in database with Launch Site name beginning with CCA.</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429708"/>
            <a:ext cx="6244709" cy="2803208"/>
          </a:xfrm>
          <a:prstGeom prst="rect">
            <a:avLst/>
          </a:prstGeom>
        </p:spPr>
      </p:pic>
      <p:sp>
        <p:nvSpPr>
          <p:cNvPr id="3" name="Text 0"/>
          <p:cNvSpPr/>
          <p:nvPr/>
        </p:nvSpPr>
        <p:spPr>
          <a:xfrm>
            <a:off x="793790" y="5488067"/>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294692"/>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Total Payload Mass from NASA</a:t>
            </a:r>
            <a:endParaRPr lang="en-US" sz="4450" dirty="0"/>
          </a:p>
        </p:txBody>
      </p:sp>
      <p:sp>
        <p:nvSpPr>
          <p:cNvPr id="5" name="Text 2"/>
          <p:cNvSpPr/>
          <p:nvPr/>
        </p:nvSpPr>
        <p:spPr>
          <a:xfrm>
            <a:off x="7599521" y="3939064"/>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This query sums the total payload mass in kg where NASA was the customer.</a:t>
            </a:r>
            <a:endParaRPr lang="en-US" sz="1750" dirty="0"/>
          </a:p>
        </p:txBody>
      </p:sp>
      <p:sp>
        <p:nvSpPr>
          <p:cNvPr id="6" name="Text 3"/>
          <p:cNvSpPr/>
          <p:nvPr/>
        </p:nvSpPr>
        <p:spPr>
          <a:xfrm>
            <a:off x="7599521" y="4868942"/>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CRS stands for Commercial Resupply Services which indicates that these payloads were sent to the International Space Station (ISS).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635091"/>
            <a:ext cx="6244709" cy="2392442"/>
          </a:xfrm>
          <a:prstGeom prst="rect">
            <a:avLst/>
          </a:prstGeom>
        </p:spPr>
      </p:pic>
      <p:sp>
        <p:nvSpPr>
          <p:cNvPr id="3" name="Text 0"/>
          <p:cNvSpPr/>
          <p:nvPr/>
        </p:nvSpPr>
        <p:spPr>
          <a:xfrm>
            <a:off x="793790" y="528268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050852"/>
            <a:ext cx="6244709" cy="2835116"/>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Successful Drone Ship Landing with Payload Between 4000 and 6000</a:t>
            </a:r>
            <a:endParaRPr lang="en-US" sz="4450" dirty="0"/>
          </a:p>
        </p:txBody>
      </p:sp>
      <p:sp>
        <p:nvSpPr>
          <p:cNvPr id="5" name="Text 2"/>
          <p:cNvSpPr/>
          <p:nvPr/>
        </p:nvSpPr>
        <p:spPr>
          <a:xfrm>
            <a:off x="7599521" y="5112782"/>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This query returns the four booster versions that had successful drone ship landings and a payload mass between 4000 and 6000 noninclusively.</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633663"/>
            <a:ext cx="6244709" cy="2395180"/>
          </a:xfrm>
          <a:prstGeom prst="rect">
            <a:avLst/>
          </a:prstGeom>
        </p:spPr>
      </p:pic>
      <p:sp>
        <p:nvSpPr>
          <p:cNvPr id="3" name="Text 0"/>
          <p:cNvSpPr/>
          <p:nvPr/>
        </p:nvSpPr>
        <p:spPr>
          <a:xfrm>
            <a:off x="793790" y="528399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1"/>
          <p:cNvSpPr/>
          <p:nvPr/>
        </p:nvSpPr>
        <p:spPr>
          <a:xfrm>
            <a:off x="7599521" y="2011204"/>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2015 Failed Drone Ship Landing Records</a:t>
            </a:r>
            <a:endParaRPr lang="en-US" sz="4450" dirty="0"/>
          </a:p>
        </p:txBody>
      </p:sp>
      <p:sp>
        <p:nvSpPr>
          <p:cNvPr id="5" name="Text 2"/>
          <p:cNvSpPr/>
          <p:nvPr/>
        </p:nvSpPr>
        <p:spPr>
          <a:xfrm>
            <a:off x="7599521" y="3655576"/>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This query returns a list of successful landings and between 2010-06-04 and 2017-03-20 inclusively.</a:t>
            </a:r>
            <a:endParaRPr lang="en-US" sz="1750" dirty="0"/>
          </a:p>
        </p:txBody>
      </p:sp>
      <p:sp>
        <p:nvSpPr>
          <p:cNvPr id="6" name="Text 3"/>
          <p:cNvSpPr/>
          <p:nvPr/>
        </p:nvSpPr>
        <p:spPr>
          <a:xfrm>
            <a:off x="7599521" y="4585454"/>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There are two types of successful landing outcomes: drone ship and ground pad landings.</a:t>
            </a:r>
            <a:endParaRPr lang="en-US" sz="1750" dirty="0"/>
          </a:p>
        </p:txBody>
      </p:sp>
      <p:sp>
        <p:nvSpPr>
          <p:cNvPr id="7" name="Text 4"/>
          <p:cNvSpPr/>
          <p:nvPr/>
        </p:nvSpPr>
        <p:spPr>
          <a:xfrm>
            <a:off x="7599521" y="5515332"/>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There were 8 successful landings in total during this time period</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3760351"/>
            <a:ext cx="763738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Interactive Map with Folium</a:t>
            </a:r>
            <a:endParaRPr lang="en-US" sz="4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44985"/>
            <a:ext cx="5670590" cy="708779"/>
          </a:xfrm>
          <a:prstGeom prst="rect">
            <a:avLst/>
          </a:prstGeom>
          <a:noFill/>
          <a:ln/>
        </p:spPr>
        <p:txBody>
          <a:bodyPr wrap="none" lIns="0" tIns="0" rIns="0" bIns="0" rtlCol="0" anchor="t"/>
          <a:lstStyle/>
          <a:p>
            <a:pPr indent="0" marL="0">
              <a:lnSpc>
                <a:spcPts val="5550"/>
              </a:lnSpc>
              <a:buNone/>
            </a:pP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left map shows all launch sites relative US map. The right map shows the two Florida launch sites since they are very close to each other. All launch sites are near the ocean.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495300" y="2708910"/>
            <a:ext cx="4495800" cy="2811780"/>
          </a:xfrm>
          <a:prstGeom prst="rect">
            <a:avLst/>
          </a:prstGeom>
        </p:spPr>
      </p:pic>
      <p:sp>
        <p:nvSpPr>
          <p:cNvPr id="4" name="Text 0"/>
          <p:cNvSpPr/>
          <p:nvPr/>
        </p:nvSpPr>
        <p:spPr>
          <a:xfrm>
            <a:off x="6280190" y="3054429"/>
            <a:ext cx="7556421" cy="1417558"/>
          </a:xfrm>
          <a:prstGeom prst="rect">
            <a:avLst/>
          </a:prstGeom>
          <a:noFill/>
          <a:ln/>
        </p:spPr>
        <p:txBody>
          <a:bodyPr wrap="square" lIns="0" tIns="0" rIns="0" bIns="0" rtlCol="0" anchor="t"/>
          <a:lstStyle/>
          <a:p>
            <a:pPr indent="0" marL="0">
              <a:lnSpc>
                <a:spcPts val="5550"/>
              </a:lnSpc>
              <a:buNone/>
            </a:pPr>
            <a:r>
              <a:rPr lang="en-US" sz="4450" u="sng" dirty="0">
                <a:solidFill>
                  <a:srgbClr val="76B9FF"/>
                </a:solidFill>
                <a:latin typeface="Roboto Slab" pitchFamily="34" charset="0"/>
                <a:ea typeface="Roboto Slab" pitchFamily="34" charset="-122"/>
                <a:cs typeface="Roboto Slab" pitchFamily="34" charset="-120"/>
              </a:rPr>
              <a:t>Color-Coded Launch Markers</a:t>
            </a:r>
            <a:endParaRPr lang="en-US" sz="4450" dirty="0"/>
          </a:p>
        </p:txBody>
      </p:sp>
      <p:sp>
        <p:nvSpPr>
          <p:cNvPr id="5" name="Text 1"/>
          <p:cNvSpPr/>
          <p:nvPr/>
        </p:nvSpPr>
        <p:spPr>
          <a:xfrm>
            <a:off x="6280190" y="4812149"/>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3760351"/>
            <a:ext cx="942939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Build a Dashboard with Plotly Dash</a:t>
            </a:r>
            <a:endParaRPr lang="en-US" sz="44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657350" y="3048000"/>
            <a:ext cx="2171700" cy="2133600"/>
          </a:xfrm>
          <a:prstGeom prst="rect">
            <a:avLst/>
          </a:prstGeom>
        </p:spPr>
      </p:pic>
      <p:sp>
        <p:nvSpPr>
          <p:cNvPr id="4" name="Text 0"/>
          <p:cNvSpPr/>
          <p:nvPr/>
        </p:nvSpPr>
        <p:spPr>
          <a:xfrm>
            <a:off x="6280190" y="2147173"/>
            <a:ext cx="7556421" cy="1417558"/>
          </a:xfrm>
          <a:prstGeom prst="rect">
            <a:avLst/>
          </a:prstGeom>
          <a:noFill/>
          <a:ln/>
        </p:spPr>
        <p:txBody>
          <a:bodyPr wrap="square" lIns="0" tIns="0" rIns="0" bIns="0" rtlCol="0" anchor="t"/>
          <a:lstStyle/>
          <a:p>
            <a:pPr indent="0" marL="0">
              <a:lnSpc>
                <a:spcPts val="5550"/>
              </a:lnSpc>
              <a:buNone/>
            </a:pPr>
            <a:r>
              <a:rPr lang="en-US" sz="4450" u="sng" dirty="0">
                <a:solidFill>
                  <a:srgbClr val="76B9FF"/>
                </a:solidFill>
                <a:latin typeface="Roboto Slab" pitchFamily="34" charset="0"/>
                <a:ea typeface="Roboto Slab" pitchFamily="34" charset="-122"/>
                <a:cs typeface="Roboto Slab" pitchFamily="34" charset="-120"/>
              </a:rPr>
              <a:t>Successful Launches Across Launch Sites</a:t>
            </a:r>
            <a:endParaRPr lang="en-US" sz="4450" dirty="0"/>
          </a:p>
        </p:txBody>
      </p:sp>
      <p:sp>
        <p:nvSpPr>
          <p:cNvPr id="5" name="Text 1"/>
          <p:cNvSpPr/>
          <p:nvPr/>
        </p:nvSpPr>
        <p:spPr>
          <a:xfrm>
            <a:off x="6280190" y="390489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0750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Executive Summary</a:t>
            </a:r>
            <a:endParaRPr lang="en-US" sz="4450" dirty="0"/>
          </a:p>
        </p:txBody>
      </p:sp>
      <p:sp>
        <p:nvSpPr>
          <p:cNvPr id="4" name="Text 1"/>
          <p:cNvSpPr/>
          <p:nvPr/>
        </p:nvSpPr>
        <p:spPr>
          <a:xfrm>
            <a:off x="6280190" y="205644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Data was gathered from the SpaceX API and Wikipedia. A 'class' column was created to label landings. The data was analyzed with SQL and visualizations.</a:t>
            </a:r>
            <a:endParaRPr lang="en-US" sz="1750" dirty="0"/>
          </a:p>
        </p:txBody>
      </p:sp>
      <p:sp>
        <p:nvSpPr>
          <p:cNvPr id="5" name="Text 2"/>
          <p:cNvSpPr/>
          <p:nvPr/>
        </p:nvSpPr>
        <p:spPr>
          <a:xfrm>
            <a:off x="6280190" y="3400306"/>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Four machine learning models were tested. They predicted successful landings with ~83% accuracy. More data will improve model accuracy.</a:t>
            </a:r>
            <a:endParaRPr lang="en-US" sz="1750" dirty="0"/>
          </a:p>
        </p:txBody>
      </p:sp>
      <p:sp>
        <p:nvSpPr>
          <p:cNvPr id="6" name="Shape 3"/>
          <p:cNvSpPr/>
          <p:nvPr/>
        </p:nvSpPr>
        <p:spPr>
          <a:xfrm>
            <a:off x="6280190" y="4381262"/>
            <a:ext cx="3664863" cy="1306949"/>
          </a:xfrm>
          <a:prstGeom prst="roundRect">
            <a:avLst>
              <a:gd name="adj" fmla="val 2603"/>
            </a:avLst>
          </a:prstGeom>
          <a:solidFill>
            <a:srgbClr val="3F4652"/>
          </a:solidFill>
          <a:ln/>
        </p:spPr>
      </p:sp>
      <p:sp>
        <p:nvSpPr>
          <p:cNvPr id="7" name="Text 4"/>
          <p:cNvSpPr/>
          <p:nvPr/>
        </p:nvSpPr>
        <p:spPr>
          <a:xfrm>
            <a:off x="6507004" y="46080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Data Collection</a:t>
            </a:r>
            <a:endParaRPr lang="en-US" sz="2200" dirty="0"/>
          </a:p>
        </p:txBody>
      </p:sp>
      <p:sp>
        <p:nvSpPr>
          <p:cNvPr id="8" name="Text 5"/>
          <p:cNvSpPr/>
          <p:nvPr/>
        </p:nvSpPr>
        <p:spPr>
          <a:xfrm>
            <a:off x="6507004" y="5098494"/>
            <a:ext cx="3211235"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API and web scraping.</a:t>
            </a:r>
            <a:endParaRPr lang="en-US" sz="1750" dirty="0"/>
          </a:p>
        </p:txBody>
      </p:sp>
      <p:sp>
        <p:nvSpPr>
          <p:cNvPr id="9" name="Shape 6"/>
          <p:cNvSpPr/>
          <p:nvPr/>
        </p:nvSpPr>
        <p:spPr>
          <a:xfrm>
            <a:off x="10171867" y="4381262"/>
            <a:ext cx="3664863" cy="1306949"/>
          </a:xfrm>
          <a:prstGeom prst="roundRect">
            <a:avLst>
              <a:gd name="adj" fmla="val 2603"/>
            </a:avLst>
          </a:prstGeom>
          <a:solidFill>
            <a:srgbClr val="3F4652"/>
          </a:solidFill>
          <a:ln/>
        </p:spPr>
      </p:sp>
      <p:sp>
        <p:nvSpPr>
          <p:cNvPr id="10" name="Text 7"/>
          <p:cNvSpPr/>
          <p:nvPr/>
        </p:nvSpPr>
        <p:spPr>
          <a:xfrm>
            <a:off x="10398681" y="460807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Data Exploration</a:t>
            </a:r>
            <a:endParaRPr lang="en-US" sz="2200" dirty="0"/>
          </a:p>
        </p:txBody>
      </p:sp>
      <p:sp>
        <p:nvSpPr>
          <p:cNvPr id="11" name="Text 8"/>
          <p:cNvSpPr/>
          <p:nvPr/>
        </p:nvSpPr>
        <p:spPr>
          <a:xfrm>
            <a:off x="10398681" y="5098494"/>
            <a:ext cx="3211235"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SQL, visualization, maps.</a:t>
            </a:r>
            <a:endParaRPr lang="en-US" sz="1750" dirty="0"/>
          </a:p>
        </p:txBody>
      </p:sp>
      <p:sp>
        <p:nvSpPr>
          <p:cNvPr id="12" name="Shape 9"/>
          <p:cNvSpPr/>
          <p:nvPr/>
        </p:nvSpPr>
        <p:spPr>
          <a:xfrm>
            <a:off x="6280190" y="5915025"/>
            <a:ext cx="7556421" cy="1306949"/>
          </a:xfrm>
          <a:prstGeom prst="roundRect">
            <a:avLst>
              <a:gd name="adj" fmla="val 2603"/>
            </a:avLst>
          </a:prstGeom>
          <a:solidFill>
            <a:srgbClr val="3F4652"/>
          </a:solidFill>
          <a:ln/>
        </p:spPr>
      </p:sp>
      <p:sp>
        <p:nvSpPr>
          <p:cNvPr id="13" name="Text 10"/>
          <p:cNvSpPr/>
          <p:nvPr/>
        </p:nvSpPr>
        <p:spPr>
          <a:xfrm>
            <a:off x="6507004" y="61418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ML Models</a:t>
            </a:r>
            <a:endParaRPr lang="en-US" sz="2200" dirty="0"/>
          </a:p>
        </p:txBody>
      </p:sp>
      <p:sp>
        <p:nvSpPr>
          <p:cNvPr id="14" name="Text 11"/>
          <p:cNvSpPr/>
          <p:nvPr/>
        </p:nvSpPr>
        <p:spPr>
          <a:xfrm>
            <a:off x="6507004" y="6632258"/>
            <a:ext cx="7102793"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83% accuracy.</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714500" y="3089910"/>
            <a:ext cx="2057400" cy="2049780"/>
          </a:xfrm>
          <a:prstGeom prst="rect">
            <a:avLst/>
          </a:prstGeom>
        </p:spPr>
      </p:pic>
      <p:sp>
        <p:nvSpPr>
          <p:cNvPr id="4" name="Text 0"/>
          <p:cNvSpPr/>
          <p:nvPr/>
        </p:nvSpPr>
        <p:spPr>
          <a:xfrm>
            <a:off x="6280190" y="2872978"/>
            <a:ext cx="7556421" cy="1417558"/>
          </a:xfrm>
          <a:prstGeom prst="rect">
            <a:avLst/>
          </a:prstGeom>
          <a:noFill/>
          <a:ln/>
        </p:spPr>
        <p:txBody>
          <a:bodyPr wrap="square" lIns="0" tIns="0" rIns="0" bIns="0" rtlCol="0" anchor="t"/>
          <a:lstStyle/>
          <a:p>
            <a:pPr indent="0" marL="0">
              <a:lnSpc>
                <a:spcPts val="5550"/>
              </a:lnSpc>
              <a:buNone/>
            </a:pPr>
            <a:r>
              <a:rPr lang="en-US" sz="4450" u="sng" dirty="0">
                <a:solidFill>
                  <a:srgbClr val="76B9FF"/>
                </a:solidFill>
                <a:latin typeface="Roboto Slab" pitchFamily="34" charset="0"/>
                <a:ea typeface="Roboto Slab" pitchFamily="34" charset="-122"/>
                <a:cs typeface="Roboto Slab" pitchFamily="34" charset="-120"/>
              </a:rPr>
              <a:t>Highest Success Rate Launch Site</a:t>
            </a:r>
            <a:endParaRPr lang="en-US" sz="4450" dirty="0"/>
          </a:p>
        </p:txBody>
      </p:sp>
      <p:sp>
        <p:nvSpPr>
          <p:cNvPr id="5" name="Text 1"/>
          <p:cNvSpPr/>
          <p:nvPr/>
        </p:nvSpPr>
        <p:spPr>
          <a:xfrm>
            <a:off x="6280190" y="463069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KSC LC-39A has the highest success rate with 10 successful landings and 3 failed landings.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09204"/>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Payload Mass vs. Success vs. Booster </a:t>
            </a:r>
            <a:pPr indent="0" marL="0">
              <a:lnSpc>
                <a:spcPts val="5550"/>
              </a:lnSpc>
              <a:buNone/>
            </a:pPr>
            <a:r>
              <a:rPr lang="en-US" sz="4450" u="sng" dirty="0">
                <a:solidFill>
                  <a:srgbClr val="76B9FF"/>
                </a:solidFill>
                <a:latin typeface="Roboto Slab" pitchFamily="34" charset="0"/>
                <a:ea typeface="Roboto Slab" pitchFamily="34" charset="-122"/>
                <a:cs typeface="Roboto Slab" pitchFamily="34" charset="-120"/>
              </a:rPr>
              <a:t>Version Category</a:t>
            </a:r>
            <a:endParaRPr lang="en-US" sz="4450" dirty="0"/>
          </a:p>
        </p:txBody>
      </p:sp>
      <p:sp>
        <p:nvSpPr>
          <p:cNvPr id="4" name="Text 1"/>
          <p:cNvSpPr/>
          <p:nvPr/>
        </p:nvSpPr>
        <p:spPr>
          <a:xfrm>
            <a:off x="793790" y="586692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3760351"/>
            <a:ext cx="9373433"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Predictive Analysis (Classification)</a:t>
            </a:r>
            <a:endParaRPr lang="en-US" sz="44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712470" y="2781300"/>
            <a:ext cx="4061460" cy="2667000"/>
          </a:xfrm>
          <a:prstGeom prst="rect">
            <a:avLst/>
          </a:prstGeom>
        </p:spPr>
      </p:pic>
      <p:sp>
        <p:nvSpPr>
          <p:cNvPr id="4" name="Text 0"/>
          <p:cNvSpPr/>
          <p:nvPr/>
        </p:nvSpPr>
        <p:spPr>
          <a:xfrm>
            <a:off x="6280190" y="2427922"/>
            <a:ext cx="6337578"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Classification Accuracy</a:t>
            </a:r>
            <a:endParaRPr lang="en-US" sz="4450" dirty="0"/>
          </a:p>
        </p:txBody>
      </p:sp>
      <p:sp>
        <p:nvSpPr>
          <p:cNvPr id="5" name="Text 1"/>
          <p:cNvSpPr/>
          <p:nvPr/>
        </p:nvSpPr>
        <p:spPr>
          <a:xfrm>
            <a:off x="6280190" y="3476863"/>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models had virtually the same accuracy on the test set at 83.33% accuracy. It should be noted that test size is small at only sample size of 18.</a:t>
            </a:r>
            <a:endParaRPr lang="en-US" sz="1750" dirty="0"/>
          </a:p>
        </p:txBody>
      </p:sp>
      <p:sp>
        <p:nvSpPr>
          <p:cNvPr id="6" name="Text 2"/>
          <p:cNvSpPr/>
          <p:nvPr/>
        </p:nvSpPr>
        <p:spPr>
          <a:xfrm>
            <a:off x="6280190" y="4457819"/>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This can cause large variance in accuracy results, such as those in Decision Tree Classifier model in repeated runs.</a:t>
            </a:r>
            <a:endParaRPr lang="en-US" sz="1750" dirty="0"/>
          </a:p>
        </p:txBody>
      </p:sp>
      <p:sp>
        <p:nvSpPr>
          <p:cNvPr id="7" name="Text 3"/>
          <p:cNvSpPr/>
          <p:nvPr/>
        </p:nvSpPr>
        <p:spPr>
          <a:xfrm>
            <a:off x="6280190" y="543877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We likely need more data to determine the best model.</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25830" y="2731770"/>
            <a:ext cx="3634740" cy="2766060"/>
          </a:xfrm>
          <a:prstGeom prst="rect">
            <a:avLst/>
          </a:prstGeom>
        </p:spPr>
      </p:pic>
      <p:sp>
        <p:nvSpPr>
          <p:cNvPr id="4" name="Text 0"/>
          <p:cNvSpPr/>
          <p:nvPr/>
        </p:nvSpPr>
        <p:spPr>
          <a:xfrm>
            <a:off x="6280190" y="188356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Confusion Matrix</a:t>
            </a:r>
            <a:endParaRPr lang="en-US" sz="4450" dirty="0"/>
          </a:p>
        </p:txBody>
      </p:sp>
      <p:sp>
        <p:nvSpPr>
          <p:cNvPr id="5" name="Text 1"/>
          <p:cNvSpPr/>
          <p:nvPr/>
        </p:nvSpPr>
        <p:spPr>
          <a:xfrm>
            <a:off x="6280190" y="2932509"/>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Since all models performed the same for the test set, the confusion matrix is the same across all models. The models predicted 12 successful landings when the true label was successful landing.</a:t>
            </a:r>
            <a:endParaRPr lang="en-US" sz="1750" dirty="0"/>
          </a:p>
        </p:txBody>
      </p:sp>
      <p:sp>
        <p:nvSpPr>
          <p:cNvPr id="6" name="Text 2"/>
          <p:cNvSpPr/>
          <p:nvPr/>
        </p:nvSpPr>
        <p:spPr>
          <a:xfrm>
            <a:off x="6280190" y="42763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The models predicted 3 unsuccessful landings when the true label was unsuccessful landing.</a:t>
            </a:r>
            <a:endParaRPr lang="en-US" sz="1750" dirty="0"/>
          </a:p>
        </p:txBody>
      </p:sp>
      <p:sp>
        <p:nvSpPr>
          <p:cNvPr id="7" name="Text 3"/>
          <p:cNvSpPr/>
          <p:nvPr/>
        </p:nvSpPr>
        <p:spPr>
          <a:xfrm>
            <a:off x="6280190" y="525732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The models predicted 3 successful landings when the true label was unsuccessful landings (false positives). Our models over predict successful landings.</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106418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a:t>
            </a:r>
            <a:endParaRPr lang="en-US" sz="4450" dirty="0"/>
          </a:p>
        </p:txBody>
      </p:sp>
      <p:sp>
        <p:nvSpPr>
          <p:cNvPr id="3" name="Text 1"/>
          <p:cNvSpPr/>
          <p:nvPr/>
        </p:nvSpPr>
        <p:spPr>
          <a:xfrm>
            <a:off x="793790" y="211312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◦Our task: to develop a machine learning model for Space Y who wants to bid against SpaceX</a:t>
            </a:r>
            <a:endParaRPr lang="en-US" sz="1750" dirty="0"/>
          </a:p>
        </p:txBody>
      </p:sp>
      <p:sp>
        <p:nvSpPr>
          <p:cNvPr id="4" name="Text 2"/>
          <p:cNvSpPr/>
          <p:nvPr/>
        </p:nvSpPr>
        <p:spPr>
          <a:xfrm>
            <a:off x="793790" y="273117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◦The goal of model is to predict when Stage 1 will successfully land to save ~$100 million USD</a:t>
            </a:r>
            <a:endParaRPr lang="en-US" sz="1750" dirty="0"/>
          </a:p>
        </p:txBody>
      </p:sp>
      <p:sp>
        <p:nvSpPr>
          <p:cNvPr id="5" name="Text 3"/>
          <p:cNvSpPr/>
          <p:nvPr/>
        </p:nvSpPr>
        <p:spPr>
          <a:xfrm>
            <a:off x="793790" y="334922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◦Used data from a public SpaceX API and web scraping SpaceX Wikipedia page</a:t>
            </a:r>
            <a:endParaRPr lang="en-US" sz="1750" dirty="0"/>
          </a:p>
        </p:txBody>
      </p:sp>
      <p:sp>
        <p:nvSpPr>
          <p:cNvPr id="6" name="Text 4"/>
          <p:cNvSpPr/>
          <p:nvPr/>
        </p:nvSpPr>
        <p:spPr>
          <a:xfrm>
            <a:off x="793790" y="396728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◦Created data labels and stored data into a DB2 SQL database</a:t>
            </a:r>
            <a:endParaRPr lang="en-US" sz="1750" dirty="0"/>
          </a:p>
        </p:txBody>
      </p:sp>
      <p:sp>
        <p:nvSpPr>
          <p:cNvPr id="7" name="Text 5"/>
          <p:cNvSpPr/>
          <p:nvPr/>
        </p:nvSpPr>
        <p:spPr>
          <a:xfrm>
            <a:off x="793790" y="4585335"/>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◦Created a dashboard for visualization</a:t>
            </a:r>
            <a:endParaRPr lang="en-US" sz="1750" dirty="0"/>
          </a:p>
        </p:txBody>
      </p:sp>
      <p:sp>
        <p:nvSpPr>
          <p:cNvPr id="8" name="Text 6"/>
          <p:cNvSpPr/>
          <p:nvPr/>
        </p:nvSpPr>
        <p:spPr>
          <a:xfrm>
            <a:off x="793790" y="520338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◦We created a machine learning model with an accuracy of 83%</a:t>
            </a:r>
            <a:endParaRPr lang="en-US" sz="1750" dirty="0"/>
          </a:p>
        </p:txBody>
      </p:sp>
      <p:sp>
        <p:nvSpPr>
          <p:cNvPr id="9" name="Text 7"/>
          <p:cNvSpPr/>
          <p:nvPr/>
        </p:nvSpPr>
        <p:spPr>
          <a:xfrm>
            <a:off x="793790" y="582144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◦Allon Mask of SpaceY can use this model to predict with relatively high accuracy whether a launch will have a successful Stage 1 landing before launch to determine whether the launch should be made or not</a:t>
            </a:r>
            <a:endParaRPr lang="en-US" sz="1750" dirty="0"/>
          </a:p>
        </p:txBody>
      </p:sp>
      <p:sp>
        <p:nvSpPr>
          <p:cNvPr id="10" name="Text 8"/>
          <p:cNvSpPr/>
          <p:nvPr/>
        </p:nvSpPr>
        <p:spPr>
          <a:xfrm>
            <a:off x="793790" y="680239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◦If possible more data should be collected to better determine the best machine learning model and improve accuracy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97894"/>
            <a:ext cx="3685937" cy="460772"/>
          </a:xfrm>
          <a:prstGeom prst="rect">
            <a:avLst/>
          </a:prstGeom>
          <a:noFill/>
          <a:ln/>
        </p:spPr>
        <p:txBody>
          <a:bodyPr wrap="none" lIns="0" tIns="0" rIns="0" bIns="0" rtlCol="0" anchor="t"/>
          <a:lstStyle/>
          <a:p>
            <a:pPr indent="0" marL="0">
              <a:lnSpc>
                <a:spcPts val="3600"/>
              </a:lnSpc>
              <a:buNone/>
            </a:pPr>
            <a:r>
              <a:rPr lang="en-US" sz="2900" dirty="0">
                <a:solidFill>
                  <a:srgbClr val="76B9FF"/>
                </a:solidFill>
                <a:latin typeface="Roboto Slab" pitchFamily="34" charset="0"/>
                <a:ea typeface="Roboto Slab" pitchFamily="34" charset="-122"/>
                <a:cs typeface="Roboto Slab" pitchFamily="34" charset="-120"/>
              </a:rPr>
              <a:t>Project Introduction</a:t>
            </a:r>
            <a:endParaRPr lang="en-US" sz="2900" dirty="0"/>
          </a:p>
        </p:txBody>
      </p:sp>
      <p:pic>
        <p:nvPicPr>
          <p:cNvPr id="3" name="Image 0" descr="preencoded.png">    </p:cNvPr>
          <p:cNvPicPr>
            <a:picLocks noChangeAspect="1"/>
          </p:cNvPicPr>
          <p:nvPr/>
        </p:nvPicPr>
        <p:blipFill>
          <a:blip r:embed="rId1"/>
          <a:stretch>
            <a:fillRect/>
          </a:stretch>
        </p:blipFill>
        <p:spPr>
          <a:xfrm>
            <a:off x="793790" y="3045619"/>
            <a:ext cx="4121944" cy="2820233"/>
          </a:xfrm>
          <a:prstGeom prst="rect">
            <a:avLst/>
          </a:prstGeom>
        </p:spPr>
      </p:pic>
      <p:sp>
        <p:nvSpPr>
          <p:cNvPr id="4" name="Text 1"/>
          <p:cNvSpPr/>
          <p:nvPr/>
        </p:nvSpPr>
        <p:spPr>
          <a:xfrm>
            <a:off x="7502604" y="3012400"/>
            <a:ext cx="6341626" cy="471488"/>
          </a:xfrm>
          <a:prstGeom prst="rect">
            <a:avLst/>
          </a:prstGeom>
          <a:noFill/>
          <a:ln/>
        </p:spPr>
        <p:txBody>
          <a:bodyPr wrap="square" lIns="0" tIns="0" rIns="0" bIns="0" rtlCol="0" anchor="t"/>
          <a:lstStyle/>
          <a:p>
            <a:pPr indent="0" marL="0">
              <a:lnSpc>
                <a:spcPts val="1850"/>
              </a:lnSpc>
              <a:buNone/>
            </a:pPr>
            <a:r>
              <a:rPr lang="en-US" sz="1150" dirty="0">
                <a:solidFill>
                  <a:srgbClr val="D6E5EF"/>
                </a:solidFill>
                <a:latin typeface="Roboto" pitchFamily="34" charset="0"/>
                <a:ea typeface="Roboto" pitchFamily="34" charset="-122"/>
                <a:cs typeface="Roboto" pitchFamily="34" charset="-120"/>
              </a:rPr>
              <a:t>The era of commercial space travel has arrived, with SpaceX leading the way through cost-effective reusable rockets. To compete effectively, SpaceY requires a predictive model.</a:t>
            </a:r>
            <a:endParaRPr lang="en-US" sz="1150" dirty="0"/>
          </a:p>
        </p:txBody>
      </p:sp>
      <p:sp>
        <p:nvSpPr>
          <p:cNvPr id="5" name="Text 2"/>
          <p:cNvSpPr/>
          <p:nvPr/>
        </p:nvSpPr>
        <p:spPr>
          <a:xfrm>
            <a:off x="7502604" y="3616523"/>
            <a:ext cx="6341626" cy="707231"/>
          </a:xfrm>
          <a:prstGeom prst="rect">
            <a:avLst/>
          </a:prstGeom>
          <a:noFill/>
          <a:ln/>
        </p:spPr>
        <p:txBody>
          <a:bodyPr wrap="square" lIns="0" tIns="0" rIns="0" bIns="0" rtlCol="0" anchor="t"/>
          <a:lstStyle/>
          <a:p>
            <a:pPr indent="0" marL="0">
              <a:lnSpc>
                <a:spcPts val="1850"/>
              </a:lnSpc>
              <a:buNone/>
            </a:pPr>
            <a:r>
              <a:rPr lang="en-US" sz="1150" dirty="0">
                <a:solidFill>
                  <a:srgbClr val="D6E5EF"/>
                </a:solidFill>
                <a:latin typeface="Roboto" pitchFamily="34" charset="0"/>
                <a:ea typeface="Roboto" pitchFamily="34" charset="-122"/>
                <a:cs typeface="Roboto" pitchFamily="34" charset="-120"/>
              </a:rPr>
              <a:t>The goal of this project is to develop a model that predicts successful Stage 1 rocket recovery, enabling SpaceY to optimize costs and enhance their competitive edge. This model will be trained using available data and machine learning techniques.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3187"/>
            <a:ext cx="4960263" cy="566976"/>
          </a:xfrm>
          <a:prstGeom prst="rect">
            <a:avLst/>
          </a:prstGeom>
          <a:noFill/>
          <a:ln/>
        </p:spPr>
        <p:txBody>
          <a:bodyPr wrap="none" lIns="0" tIns="0" rIns="0" bIns="0" rtlCol="0" anchor="t"/>
          <a:lstStyle/>
          <a:p>
            <a:pPr indent="0" marL="0">
              <a:lnSpc>
                <a:spcPts val="4450"/>
              </a:lnSpc>
              <a:buNone/>
            </a:pPr>
            <a:r>
              <a:rPr lang="en-US" sz="3550" dirty="0">
                <a:solidFill>
                  <a:srgbClr val="76B9FF"/>
                </a:solidFill>
                <a:latin typeface="Roboto Slab" pitchFamily="34" charset="0"/>
                <a:ea typeface="Roboto Slab" pitchFamily="34" charset="-122"/>
                <a:cs typeface="Roboto Slab" pitchFamily="34" charset="-120"/>
              </a:rPr>
              <a:t>Methodology Overview</a:t>
            </a:r>
            <a:endParaRPr lang="en-US" sz="3550" dirty="0"/>
          </a:p>
        </p:txBody>
      </p:sp>
      <p:sp>
        <p:nvSpPr>
          <p:cNvPr id="4" name="Text 1"/>
          <p:cNvSpPr/>
          <p:nvPr/>
        </p:nvSpPr>
        <p:spPr>
          <a:xfrm>
            <a:off x="6280190" y="1572339"/>
            <a:ext cx="7556421" cy="580549"/>
          </a:xfrm>
          <a:prstGeom prst="rect">
            <a:avLst/>
          </a:prstGeom>
          <a:noFill/>
          <a:ln/>
        </p:spPr>
        <p:txBody>
          <a:bodyPr wrap="square" lIns="0" tIns="0" rIns="0" bIns="0" rtlCol="0" anchor="t"/>
          <a:lstStyle/>
          <a:p>
            <a:pPr indent="0" marL="0">
              <a:lnSpc>
                <a:spcPts val="2250"/>
              </a:lnSpc>
              <a:buNone/>
            </a:pPr>
            <a:r>
              <a:rPr lang="en-US" sz="1400" dirty="0">
                <a:solidFill>
                  <a:srgbClr val="D6E5EF"/>
                </a:solidFill>
                <a:latin typeface="Roboto" pitchFamily="34" charset="0"/>
                <a:ea typeface="Roboto" pitchFamily="34" charset="-122"/>
                <a:cs typeface="Roboto" pitchFamily="34" charset="-120"/>
              </a:rPr>
              <a:t>The methodology includes data collection and wrangling. Exploratory data analysis helps understand the data. Predictive analysis uses classification models.</a:t>
            </a:r>
            <a:endParaRPr lang="en-US" sz="1400" dirty="0"/>
          </a:p>
        </p:txBody>
      </p:sp>
      <p:sp>
        <p:nvSpPr>
          <p:cNvPr id="5" name="Text 2"/>
          <p:cNvSpPr/>
          <p:nvPr/>
        </p:nvSpPr>
        <p:spPr>
          <a:xfrm>
            <a:off x="6280190" y="2356961"/>
            <a:ext cx="7556421" cy="580549"/>
          </a:xfrm>
          <a:prstGeom prst="rect">
            <a:avLst/>
          </a:prstGeom>
          <a:noFill/>
          <a:ln/>
        </p:spPr>
        <p:txBody>
          <a:bodyPr wrap="square" lIns="0" tIns="0" rIns="0" bIns="0" rtlCol="0" anchor="t"/>
          <a:lstStyle/>
          <a:p>
            <a:pPr indent="0" marL="0">
              <a:lnSpc>
                <a:spcPts val="2250"/>
              </a:lnSpc>
              <a:buNone/>
            </a:pPr>
            <a:r>
              <a:rPr lang="en-US" sz="1400" dirty="0">
                <a:solidFill>
                  <a:srgbClr val="D6E5EF"/>
                </a:solidFill>
                <a:latin typeface="Roboto" pitchFamily="34" charset="0"/>
                <a:ea typeface="Roboto" pitchFamily="34" charset="-122"/>
                <a:cs typeface="Roboto" pitchFamily="34" charset="-120"/>
              </a:rPr>
              <a:t>Models were tuned using GridSearchCV. This ensures the best parameters for the model. This is a standard ML process.</a:t>
            </a:r>
            <a:endParaRPr lang="en-US" sz="1400" dirty="0"/>
          </a:p>
        </p:txBody>
      </p:sp>
      <p:pic>
        <p:nvPicPr>
          <p:cNvPr id="6" name="Image 1" descr="preencoded.png">    </p:cNvPr>
          <p:cNvPicPr>
            <a:picLocks noChangeAspect="1"/>
          </p:cNvPicPr>
          <p:nvPr/>
        </p:nvPicPr>
        <p:blipFill>
          <a:blip r:embed="rId2"/>
          <a:stretch>
            <a:fillRect/>
          </a:stretch>
        </p:blipFill>
        <p:spPr>
          <a:xfrm>
            <a:off x="6280190" y="3141583"/>
            <a:ext cx="907256" cy="1088708"/>
          </a:xfrm>
          <a:prstGeom prst="rect">
            <a:avLst/>
          </a:prstGeom>
        </p:spPr>
      </p:pic>
      <p:sp>
        <p:nvSpPr>
          <p:cNvPr id="7" name="Text 3"/>
          <p:cNvSpPr/>
          <p:nvPr/>
        </p:nvSpPr>
        <p:spPr>
          <a:xfrm>
            <a:off x="7459623" y="3323034"/>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Collect Data</a:t>
            </a:r>
            <a:endParaRPr lang="en-US" sz="1750" dirty="0"/>
          </a:p>
        </p:txBody>
      </p:sp>
      <p:pic>
        <p:nvPicPr>
          <p:cNvPr id="8" name="Image 2" descr="preencoded.png">    </p:cNvPr>
          <p:cNvPicPr>
            <a:picLocks noChangeAspect="1"/>
          </p:cNvPicPr>
          <p:nvPr/>
        </p:nvPicPr>
        <p:blipFill>
          <a:blip r:embed="rId3"/>
          <a:stretch>
            <a:fillRect/>
          </a:stretch>
        </p:blipFill>
        <p:spPr>
          <a:xfrm>
            <a:off x="6280190" y="4230291"/>
            <a:ext cx="907256" cy="1088708"/>
          </a:xfrm>
          <a:prstGeom prst="rect">
            <a:avLst/>
          </a:prstGeom>
        </p:spPr>
      </p:pic>
      <p:sp>
        <p:nvSpPr>
          <p:cNvPr id="9" name="Text 4"/>
          <p:cNvSpPr/>
          <p:nvPr/>
        </p:nvSpPr>
        <p:spPr>
          <a:xfrm>
            <a:off x="7459623" y="4411742"/>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Data Wrangling</a:t>
            </a:r>
            <a:endParaRPr lang="en-US" sz="1750" dirty="0"/>
          </a:p>
        </p:txBody>
      </p:sp>
      <p:pic>
        <p:nvPicPr>
          <p:cNvPr id="10" name="Image 3" descr="preencoded.png">    </p:cNvPr>
          <p:cNvPicPr>
            <a:picLocks noChangeAspect="1"/>
          </p:cNvPicPr>
          <p:nvPr/>
        </p:nvPicPr>
        <p:blipFill>
          <a:blip r:embed="rId4"/>
          <a:stretch>
            <a:fillRect/>
          </a:stretch>
        </p:blipFill>
        <p:spPr>
          <a:xfrm>
            <a:off x="6280190" y="5318998"/>
            <a:ext cx="907256" cy="1088708"/>
          </a:xfrm>
          <a:prstGeom prst="rect">
            <a:avLst/>
          </a:prstGeom>
        </p:spPr>
      </p:pic>
      <p:sp>
        <p:nvSpPr>
          <p:cNvPr id="11" name="Text 5"/>
          <p:cNvSpPr/>
          <p:nvPr/>
        </p:nvSpPr>
        <p:spPr>
          <a:xfrm>
            <a:off x="7459623" y="5500449"/>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EDA</a:t>
            </a:r>
            <a:endParaRPr lang="en-US" sz="1750" dirty="0"/>
          </a:p>
        </p:txBody>
      </p:sp>
      <p:pic>
        <p:nvPicPr>
          <p:cNvPr id="12" name="Image 4" descr="preencoded.png">    </p:cNvPr>
          <p:cNvPicPr>
            <a:picLocks noChangeAspect="1"/>
          </p:cNvPicPr>
          <p:nvPr/>
        </p:nvPicPr>
        <p:blipFill>
          <a:blip r:embed="rId5"/>
          <a:stretch>
            <a:fillRect/>
          </a:stretch>
        </p:blipFill>
        <p:spPr>
          <a:xfrm>
            <a:off x="6280190" y="6407706"/>
            <a:ext cx="907256" cy="1088708"/>
          </a:xfrm>
          <a:prstGeom prst="rect">
            <a:avLst/>
          </a:prstGeom>
        </p:spPr>
      </p:pic>
      <p:sp>
        <p:nvSpPr>
          <p:cNvPr id="13" name="Text 6"/>
          <p:cNvSpPr/>
          <p:nvPr/>
        </p:nvSpPr>
        <p:spPr>
          <a:xfrm>
            <a:off x="7459623" y="6589157"/>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ML Modeling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60019"/>
            <a:ext cx="3685937" cy="460772"/>
          </a:xfrm>
          <a:prstGeom prst="rect">
            <a:avLst/>
          </a:prstGeom>
          <a:noFill/>
          <a:ln/>
        </p:spPr>
        <p:txBody>
          <a:bodyPr wrap="none" lIns="0" tIns="0" rIns="0" bIns="0" rtlCol="0" anchor="t"/>
          <a:lstStyle/>
          <a:p>
            <a:pPr indent="0" marL="0">
              <a:lnSpc>
                <a:spcPts val="3600"/>
              </a:lnSpc>
              <a:buNone/>
            </a:pPr>
            <a:r>
              <a:rPr lang="en-US" sz="2900" dirty="0">
                <a:solidFill>
                  <a:srgbClr val="76B9FF"/>
                </a:solidFill>
                <a:latin typeface="Roboto Slab" pitchFamily="34" charset="0"/>
                <a:ea typeface="Roboto Slab" pitchFamily="34" charset="-122"/>
                <a:cs typeface="Roboto Slab" pitchFamily="34" charset="-120"/>
              </a:rPr>
              <a:t>Methodology Details</a:t>
            </a:r>
            <a:endParaRPr lang="en-US" sz="2900" dirty="0"/>
          </a:p>
        </p:txBody>
      </p:sp>
      <p:sp>
        <p:nvSpPr>
          <p:cNvPr id="3" name="Text 1"/>
          <p:cNvSpPr/>
          <p:nvPr/>
        </p:nvSpPr>
        <p:spPr>
          <a:xfrm>
            <a:off x="793790" y="2815590"/>
            <a:ext cx="13042821" cy="235744"/>
          </a:xfrm>
          <a:prstGeom prst="rect">
            <a:avLst/>
          </a:prstGeom>
          <a:noFill/>
          <a:ln/>
        </p:spPr>
        <p:txBody>
          <a:bodyPr wrap="none" lIns="0" tIns="0" rIns="0" bIns="0" rtlCol="0" anchor="t"/>
          <a:lstStyle/>
          <a:p>
            <a:pPr indent="0" marL="0">
              <a:lnSpc>
                <a:spcPts val="1850"/>
              </a:lnSpc>
              <a:buNone/>
            </a:pPr>
            <a:r>
              <a:rPr lang="en-US" sz="1150" dirty="0">
                <a:solidFill>
                  <a:srgbClr val="D6E5EF"/>
                </a:solidFill>
                <a:latin typeface="Roboto" pitchFamily="34" charset="0"/>
                <a:ea typeface="Roboto" pitchFamily="34" charset="-122"/>
                <a:cs typeface="Roboto" pitchFamily="34" charset="-120"/>
              </a:rPr>
              <a:t>The process had multiple steps. This included data collection, wrangling, and visualization. Dashboards and model methods are used to draw conclusions.</a:t>
            </a:r>
            <a:endParaRPr lang="en-US" sz="1150" dirty="0"/>
          </a:p>
        </p:txBody>
      </p:sp>
      <p:pic>
        <p:nvPicPr>
          <p:cNvPr id="4" name="Image 0" descr="preencoded.png">    </p:cNvPr>
          <p:cNvPicPr>
            <a:picLocks noChangeAspect="1"/>
          </p:cNvPicPr>
          <p:nvPr/>
        </p:nvPicPr>
        <p:blipFill>
          <a:blip r:embed="rId1"/>
          <a:stretch>
            <a:fillRect/>
          </a:stretch>
        </p:blipFill>
        <p:spPr>
          <a:xfrm>
            <a:off x="4771906" y="3626287"/>
            <a:ext cx="5086588" cy="5086588"/>
          </a:xfrm>
          <a:prstGeom prst="rect">
            <a:avLst/>
          </a:prstGeom>
        </p:spPr>
      </p:pic>
      <p:sp>
        <p:nvSpPr>
          <p:cNvPr id="5" name="Text 2"/>
          <p:cNvSpPr/>
          <p:nvPr/>
        </p:nvSpPr>
        <p:spPr>
          <a:xfrm>
            <a:off x="5514796" y="5292150"/>
            <a:ext cx="75962" cy="294799"/>
          </a:xfrm>
          <a:prstGeom prst="rect">
            <a:avLst/>
          </a:prstGeom>
          <a:noFill/>
          <a:ln/>
        </p:spPr>
        <p:txBody>
          <a:bodyPr wrap="none" lIns="0" tIns="0" rIns="0" bIns="0" rtlCol="0" anchor="t"/>
          <a:lstStyle/>
          <a:p>
            <a:pPr indent="0" marL="0">
              <a:lnSpc>
                <a:spcPts val="2300"/>
              </a:lnSpc>
              <a:buNone/>
            </a:pPr>
            <a:r>
              <a:rPr lang="en-US" sz="1450" dirty="0">
                <a:solidFill>
                  <a:srgbClr val="D6E5EF"/>
                </a:solidFill>
                <a:latin typeface="Roboto Slab" pitchFamily="34" charset="0"/>
                <a:ea typeface="Roboto Slab" pitchFamily="34" charset="-122"/>
                <a:cs typeface="Roboto Slab" pitchFamily="34" charset="-120"/>
              </a:rPr>
              <a:t>1</a:t>
            </a:r>
            <a:endParaRPr lang="en-US" sz="1450" dirty="0"/>
          </a:p>
        </p:txBody>
      </p:sp>
      <p:pic>
        <p:nvPicPr>
          <p:cNvPr id="6" name="Image 1" descr="preencoded.png">    </p:cNvPr>
          <p:cNvPicPr>
            <a:picLocks noChangeAspect="1"/>
          </p:cNvPicPr>
          <p:nvPr/>
        </p:nvPicPr>
        <p:blipFill>
          <a:blip r:embed="rId2"/>
          <a:stretch>
            <a:fillRect/>
          </a:stretch>
        </p:blipFill>
        <p:spPr>
          <a:xfrm>
            <a:off x="4771906" y="3626287"/>
            <a:ext cx="5086588" cy="5086588"/>
          </a:xfrm>
          <a:prstGeom prst="rect">
            <a:avLst/>
          </a:prstGeom>
        </p:spPr>
      </p:pic>
      <p:sp>
        <p:nvSpPr>
          <p:cNvPr id="7" name="Text 3"/>
          <p:cNvSpPr/>
          <p:nvPr/>
        </p:nvSpPr>
        <p:spPr>
          <a:xfrm>
            <a:off x="6534329" y="4259759"/>
            <a:ext cx="101798" cy="294799"/>
          </a:xfrm>
          <a:prstGeom prst="rect">
            <a:avLst/>
          </a:prstGeom>
          <a:noFill/>
          <a:ln/>
        </p:spPr>
        <p:txBody>
          <a:bodyPr wrap="none" lIns="0" tIns="0" rIns="0" bIns="0" rtlCol="0" anchor="t"/>
          <a:lstStyle/>
          <a:p>
            <a:pPr indent="0" marL="0">
              <a:lnSpc>
                <a:spcPts val="2300"/>
              </a:lnSpc>
              <a:buNone/>
            </a:pPr>
            <a:r>
              <a:rPr lang="en-US" sz="1450" dirty="0">
                <a:solidFill>
                  <a:srgbClr val="D6E5EF"/>
                </a:solidFill>
                <a:latin typeface="Roboto Slab" pitchFamily="34" charset="0"/>
                <a:ea typeface="Roboto Slab" pitchFamily="34" charset="-122"/>
                <a:cs typeface="Roboto Slab" pitchFamily="34" charset="-120"/>
              </a:rPr>
              <a:t>2</a:t>
            </a:r>
            <a:endParaRPr lang="en-US" sz="1450" dirty="0"/>
          </a:p>
        </p:txBody>
      </p:sp>
      <p:pic>
        <p:nvPicPr>
          <p:cNvPr id="8" name="Image 2" descr="preencoded.png">    </p:cNvPr>
          <p:cNvPicPr>
            <a:picLocks noChangeAspect="1"/>
          </p:cNvPicPr>
          <p:nvPr/>
        </p:nvPicPr>
        <p:blipFill>
          <a:blip r:embed="rId3"/>
          <a:stretch>
            <a:fillRect/>
          </a:stretch>
        </p:blipFill>
        <p:spPr>
          <a:xfrm>
            <a:off x="4771906" y="3626287"/>
            <a:ext cx="5086588" cy="5086588"/>
          </a:xfrm>
          <a:prstGeom prst="rect">
            <a:avLst/>
          </a:prstGeom>
        </p:spPr>
      </p:pic>
      <p:sp>
        <p:nvSpPr>
          <p:cNvPr id="9" name="Text 4"/>
          <p:cNvSpPr/>
          <p:nvPr/>
        </p:nvSpPr>
        <p:spPr>
          <a:xfrm>
            <a:off x="7995225" y="4259759"/>
            <a:ext cx="99536" cy="294799"/>
          </a:xfrm>
          <a:prstGeom prst="rect">
            <a:avLst/>
          </a:prstGeom>
          <a:noFill/>
          <a:ln/>
        </p:spPr>
        <p:txBody>
          <a:bodyPr wrap="none" lIns="0" tIns="0" rIns="0" bIns="0" rtlCol="0" anchor="t"/>
          <a:lstStyle/>
          <a:p>
            <a:pPr indent="0" marL="0">
              <a:lnSpc>
                <a:spcPts val="2300"/>
              </a:lnSpc>
              <a:buNone/>
            </a:pPr>
            <a:r>
              <a:rPr lang="en-US" sz="1450" dirty="0">
                <a:solidFill>
                  <a:srgbClr val="D6E5EF"/>
                </a:solidFill>
                <a:latin typeface="Roboto Slab" pitchFamily="34" charset="0"/>
                <a:ea typeface="Roboto Slab" pitchFamily="34" charset="-122"/>
                <a:cs typeface="Roboto Slab" pitchFamily="34" charset="-120"/>
              </a:rPr>
              <a:t>3</a:t>
            </a:r>
            <a:endParaRPr lang="en-US" sz="1450" dirty="0"/>
          </a:p>
        </p:txBody>
      </p:sp>
      <p:pic>
        <p:nvPicPr>
          <p:cNvPr id="10" name="Image 3" descr="preencoded.png">    </p:cNvPr>
          <p:cNvPicPr>
            <a:picLocks noChangeAspect="1"/>
          </p:cNvPicPr>
          <p:nvPr/>
        </p:nvPicPr>
        <p:blipFill>
          <a:blip r:embed="rId4"/>
          <a:stretch>
            <a:fillRect/>
          </a:stretch>
        </p:blipFill>
        <p:spPr>
          <a:xfrm>
            <a:off x="4771906" y="3626287"/>
            <a:ext cx="5086588" cy="5086588"/>
          </a:xfrm>
          <a:prstGeom prst="rect">
            <a:avLst/>
          </a:prstGeom>
        </p:spPr>
      </p:pic>
      <p:sp>
        <p:nvSpPr>
          <p:cNvPr id="11" name="Text 5"/>
          <p:cNvSpPr/>
          <p:nvPr/>
        </p:nvSpPr>
        <p:spPr>
          <a:xfrm>
            <a:off x="9024045" y="5292150"/>
            <a:ext cx="106799" cy="294799"/>
          </a:xfrm>
          <a:prstGeom prst="rect">
            <a:avLst/>
          </a:prstGeom>
          <a:noFill/>
          <a:ln/>
        </p:spPr>
        <p:txBody>
          <a:bodyPr wrap="none" lIns="0" tIns="0" rIns="0" bIns="0" rtlCol="0" anchor="t"/>
          <a:lstStyle/>
          <a:p>
            <a:pPr indent="0" marL="0">
              <a:lnSpc>
                <a:spcPts val="2300"/>
              </a:lnSpc>
              <a:buNone/>
            </a:pPr>
            <a:r>
              <a:rPr lang="en-US" sz="1450" dirty="0">
                <a:solidFill>
                  <a:srgbClr val="D6E5EF"/>
                </a:solidFill>
                <a:latin typeface="Roboto Slab" pitchFamily="34" charset="0"/>
                <a:ea typeface="Roboto Slab" pitchFamily="34" charset="-122"/>
                <a:cs typeface="Roboto Slab" pitchFamily="34" charset="-120"/>
              </a:rPr>
              <a:t>4</a:t>
            </a:r>
            <a:endParaRPr lang="en-US" sz="1450" dirty="0"/>
          </a:p>
        </p:txBody>
      </p:sp>
      <p:sp>
        <p:nvSpPr>
          <p:cNvPr id="12" name="Text 6"/>
          <p:cNvSpPr/>
          <p:nvPr/>
        </p:nvSpPr>
        <p:spPr>
          <a:xfrm>
            <a:off x="2045375" y="4043005"/>
            <a:ext cx="591503" cy="230386"/>
          </a:xfrm>
          <a:prstGeom prst="rect">
            <a:avLst/>
          </a:prstGeom>
          <a:noFill/>
          <a:ln/>
        </p:spPr>
        <p:txBody>
          <a:bodyPr wrap="none" lIns="0" tIns="0" rIns="0" bIns="0" rtlCol="0" anchor="t"/>
          <a:lstStyle/>
          <a:p>
            <a:pPr algn="ctr" indent="0" marL="0">
              <a:lnSpc>
                <a:spcPts val="1800"/>
              </a:lnSpc>
              <a:buNone/>
            </a:pPr>
            <a:r>
              <a:rPr lang="en-US" sz="1450" dirty="0">
                <a:solidFill>
                  <a:srgbClr val="76B9FF"/>
                </a:solidFill>
                <a:latin typeface="Roboto Slab" pitchFamily="34" charset="0"/>
                <a:ea typeface="Roboto Slab" pitchFamily="34" charset="-122"/>
                <a:cs typeface="Roboto Slab" pitchFamily="34" charset="-120"/>
              </a:rPr>
              <a:t>Collect</a:t>
            </a:r>
            <a:endParaRPr lang="en-US" sz="1450" dirty="0"/>
          </a:p>
        </p:txBody>
      </p:sp>
      <p:sp>
        <p:nvSpPr>
          <p:cNvPr id="13" name="Text 7"/>
          <p:cNvSpPr/>
          <p:nvPr/>
        </p:nvSpPr>
        <p:spPr>
          <a:xfrm>
            <a:off x="5284946" y="3217188"/>
            <a:ext cx="744379" cy="230386"/>
          </a:xfrm>
          <a:prstGeom prst="rect">
            <a:avLst/>
          </a:prstGeom>
          <a:noFill/>
          <a:ln/>
        </p:spPr>
        <p:txBody>
          <a:bodyPr wrap="none" lIns="0" tIns="0" rIns="0" bIns="0" rtlCol="0" anchor="t"/>
          <a:lstStyle/>
          <a:p>
            <a:pPr algn="ctr" indent="0" marL="0">
              <a:lnSpc>
                <a:spcPts val="1800"/>
              </a:lnSpc>
              <a:buNone/>
            </a:pPr>
            <a:r>
              <a:rPr lang="en-US" sz="1450" dirty="0">
                <a:solidFill>
                  <a:srgbClr val="76B9FF"/>
                </a:solidFill>
                <a:latin typeface="Roboto Slab" pitchFamily="34" charset="0"/>
                <a:ea typeface="Roboto Slab" pitchFamily="34" charset="-122"/>
                <a:cs typeface="Roboto Slab" pitchFamily="34" charset="-120"/>
              </a:rPr>
              <a:t>Wrangle</a:t>
            </a:r>
            <a:endParaRPr lang="en-US" sz="1450" dirty="0"/>
          </a:p>
        </p:txBody>
      </p:sp>
      <p:sp>
        <p:nvSpPr>
          <p:cNvPr id="14" name="Text 8"/>
          <p:cNvSpPr/>
          <p:nvPr/>
        </p:nvSpPr>
        <p:spPr>
          <a:xfrm>
            <a:off x="8571071" y="3217188"/>
            <a:ext cx="804029" cy="230386"/>
          </a:xfrm>
          <a:prstGeom prst="rect">
            <a:avLst/>
          </a:prstGeom>
          <a:noFill/>
          <a:ln/>
        </p:spPr>
        <p:txBody>
          <a:bodyPr wrap="none" lIns="0" tIns="0" rIns="0" bIns="0" rtlCol="0" anchor="t"/>
          <a:lstStyle/>
          <a:p>
            <a:pPr algn="ctr" indent="0" marL="0">
              <a:lnSpc>
                <a:spcPts val="1800"/>
              </a:lnSpc>
              <a:buNone/>
            </a:pPr>
            <a:r>
              <a:rPr lang="en-US" sz="1450" dirty="0">
                <a:solidFill>
                  <a:srgbClr val="76B9FF"/>
                </a:solidFill>
                <a:latin typeface="Roboto Slab" pitchFamily="34" charset="0"/>
                <a:ea typeface="Roboto Slab" pitchFamily="34" charset="-122"/>
                <a:cs typeface="Roboto Slab" pitchFamily="34" charset="-120"/>
              </a:rPr>
              <a:t>Visualize</a:t>
            </a:r>
            <a:endParaRPr lang="en-US" sz="1450" dirty="0"/>
          </a:p>
        </p:txBody>
      </p:sp>
      <p:sp>
        <p:nvSpPr>
          <p:cNvPr id="15" name="Text 9"/>
          <p:cNvSpPr/>
          <p:nvPr/>
        </p:nvSpPr>
        <p:spPr>
          <a:xfrm>
            <a:off x="12016264" y="4043005"/>
            <a:ext cx="545663" cy="230386"/>
          </a:xfrm>
          <a:prstGeom prst="rect">
            <a:avLst/>
          </a:prstGeom>
          <a:noFill/>
          <a:ln/>
        </p:spPr>
        <p:txBody>
          <a:bodyPr wrap="none" lIns="0" tIns="0" rIns="0" bIns="0" rtlCol="0" anchor="t"/>
          <a:lstStyle/>
          <a:p>
            <a:pPr algn="ctr" indent="0" marL="0">
              <a:lnSpc>
                <a:spcPts val="1800"/>
              </a:lnSpc>
              <a:buNone/>
            </a:pPr>
            <a:r>
              <a:rPr lang="en-US" sz="1450" dirty="0">
                <a:solidFill>
                  <a:srgbClr val="76B9FF"/>
                </a:solidFill>
                <a:latin typeface="Roboto Slab" pitchFamily="34" charset="0"/>
                <a:ea typeface="Roboto Slab" pitchFamily="34" charset="-122"/>
                <a:cs typeface="Roboto Slab" pitchFamily="34" charset="-120"/>
              </a:rPr>
              <a:t>Model</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3525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Data Collection</a:t>
            </a:r>
            <a:endParaRPr lang="en-US" sz="4450" dirty="0"/>
          </a:p>
        </p:txBody>
      </p:sp>
      <p:sp>
        <p:nvSpPr>
          <p:cNvPr id="4" name="Text 1"/>
          <p:cNvSpPr/>
          <p:nvPr/>
        </p:nvSpPr>
        <p:spPr>
          <a:xfrm>
            <a:off x="6280190" y="308419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Data was collected from SpaceX API and Wikipedia. The API provided real-time launch data. Web scraping extracted historical launch details.</a:t>
            </a:r>
            <a:endParaRPr lang="en-US" sz="1750" dirty="0"/>
          </a:p>
        </p:txBody>
      </p:sp>
      <p:sp>
        <p:nvSpPr>
          <p:cNvPr id="5" name="Text 2"/>
          <p:cNvSpPr/>
          <p:nvPr/>
        </p:nvSpPr>
        <p:spPr>
          <a:xfrm>
            <a:off x="6280190" y="4065151"/>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D6E5EF"/>
                </a:solidFill>
                <a:latin typeface="Roboto" pitchFamily="34" charset="0"/>
                <a:ea typeface="Roboto" pitchFamily="34" charset="-122"/>
                <a:cs typeface="Roboto" pitchFamily="34" charset="-120"/>
              </a:rPr>
              <a:t>API data included specific launch details. Web data has additional booster information.</a:t>
            </a:r>
            <a:endParaRPr lang="en-US" sz="1750" dirty="0"/>
          </a:p>
        </p:txBody>
      </p:sp>
      <p:pic>
        <p:nvPicPr>
          <p:cNvPr id="6" name="Image 1" descr="preencoded.png">    </p:cNvPr>
          <p:cNvPicPr>
            <a:picLocks noChangeAspect="1"/>
          </p:cNvPicPr>
          <p:nvPr/>
        </p:nvPicPr>
        <p:blipFill>
          <a:blip r:embed="rId2"/>
          <a:stretch>
            <a:fillRect/>
          </a:stretch>
        </p:blipFill>
        <p:spPr>
          <a:xfrm>
            <a:off x="6280190" y="5046107"/>
            <a:ext cx="566976" cy="566976"/>
          </a:xfrm>
          <a:prstGeom prst="rect">
            <a:avLst/>
          </a:prstGeom>
        </p:spPr>
      </p:pic>
      <p:sp>
        <p:nvSpPr>
          <p:cNvPr id="7" name="Text 3"/>
          <p:cNvSpPr/>
          <p:nvPr/>
        </p:nvSpPr>
        <p:spPr>
          <a:xfrm>
            <a:off x="6280190" y="58398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SpaceX API</a:t>
            </a:r>
            <a:endParaRPr lang="en-US" sz="2200" dirty="0"/>
          </a:p>
        </p:txBody>
      </p:sp>
      <p:pic>
        <p:nvPicPr>
          <p:cNvPr id="8" name="Image 2" descr="preencoded.png">    </p:cNvPr>
          <p:cNvPicPr>
            <a:picLocks noChangeAspect="1"/>
          </p:cNvPicPr>
          <p:nvPr/>
        </p:nvPicPr>
        <p:blipFill>
          <a:blip r:embed="rId3"/>
          <a:stretch>
            <a:fillRect/>
          </a:stretch>
        </p:blipFill>
        <p:spPr>
          <a:xfrm>
            <a:off x="10228421" y="5046107"/>
            <a:ext cx="566976" cy="566976"/>
          </a:xfrm>
          <a:prstGeom prst="rect">
            <a:avLst/>
          </a:prstGeom>
        </p:spPr>
      </p:pic>
      <p:sp>
        <p:nvSpPr>
          <p:cNvPr id="9" name="Text 4"/>
          <p:cNvSpPr/>
          <p:nvPr/>
        </p:nvSpPr>
        <p:spPr>
          <a:xfrm>
            <a:off x="10228421" y="58398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Web Scraping</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5918"/>
            <a:ext cx="4820007" cy="602456"/>
          </a:xfrm>
          <a:prstGeom prst="rect">
            <a:avLst/>
          </a:prstGeom>
          <a:noFill/>
          <a:ln/>
        </p:spPr>
        <p:txBody>
          <a:bodyPr wrap="none" lIns="0" tIns="0" rIns="0" bIns="0" rtlCol="0" anchor="t"/>
          <a:lstStyle/>
          <a:p>
            <a:pPr indent="0" marL="0">
              <a:lnSpc>
                <a:spcPts val="4700"/>
              </a:lnSpc>
              <a:buNone/>
            </a:pPr>
            <a:r>
              <a:rPr lang="en-US" sz="3750" dirty="0">
                <a:solidFill>
                  <a:srgbClr val="76B9FF"/>
                </a:solidFill>
                <a:latin typeface="Roboto Slab" pitchFamily="34" charset="0"/>
                <a:ea typeface="Roboto Slab" pitchFamily="34" charset="-122"/>
                <a:cs typeface="Roboto Slab" pitchFamily="34" charset="-120"/>
              </a:rPr>
              <a:t>API Data Collection</a:t>
            </a:r>
            <a:endParaRPr lang="en-US" sz="3750" dirty="0"/>
          </a:p>
        </p:txBody>
      </p:sp>
      <p:sp>
        <p:nvSpPr>
          <p:cNvPr id="4" name="Text 1"/>
          <p:cNvSpPr/>
          <p:nvPr/>
        </p:nvSpPr>
        <p:spPr>
          <a:xfrm>
            <a:off x="6280190" y="1567577"/>
            <a:ext cx="7556421" cy="616744"/>
          </a:xfrm>
          <a:prstGeom prst="rect">
            <a:avLst/>
          </a:prstGeom>
          <a:noFill/>
          <a:ln/>
        </p:spPr>
        <p:txBody>
          <a:bodyPr wrap="square" lIns="0" tIns="0" rIns="0" bIns="0" rtlCol="0" anchor="t"/>
          <a:lstStyle/>
          <a:p>
            <a:pPr indent="0" marL="0">
              <a:lnSpc>
                <a:spcPts val="2400"/>
              </a:lnSpc>
              <a:buNone/>
            </a:pPr>
            <a:r>
              <a:rPr lang="en-US" sz="1500" dirty="0">
                <a:solidFill>
                  <a:srgbClr val="D6E5EF"/>
                </a:solidFill>
                <a:latin typeface="Roboto" pitchFamily="34" charset="0"/>
                <a:ea typeface="Roboto" pitchFamily="34" charset="-122"/>
                <a:cs typeface="Roboto" pitchFamily="34" charset="-120"/>
              </a:rPr>
              <a:t>The data collection process used the Space X API. Falcon 9 launches were specifically targeted.</a:t>
            </a:r>
            <a:endParaRPr lang="en-US" sz="1500" dirty="0"/>
          </a:p>
        </p:txBody>
      </p:sp>
      <p:sp>
        <p:nvSpPr>
          <p:cNvPr id="5" name="Text 2"/>
          <p:cNvSpPr/>
          <p:nvPr/>
        </p:nvSpPr>
        <p:spPr>
          <a:xfrm>
            <a:off x="6280190" y="2401133"/>
            <a:ext cx="7556421" cy="308372"/>
          </a:xfrm>
          <a:prstGeom prst="rect">
            <a:avLst/>
          </a:prstGeom>
          <a:noFill/>
          <a:ln/>
        </p:spPr>
        <p:txBody>
          <a:bodyPr wrap="none" lIns="0" tIns="0" rIns="0" bIns="0" rtlCol="0" anchor="t"/>
          <a:lstStyle/>
          <a:p>
            <a:pPr indent="0" marL="0">
              <a:lnSpc>
                <a:spcPts val="2400"/>
              </a:lnSpc>
              <a:buNone/>
            </a:pPr>
            <a:r>
              <a:rPr lang="en-US" sz="1500" dirty="0">
                <a:solidFill>
                  <a:srgbClr val="D6E5EF"/>
                </a:solidFill>
                <a:latin typeface="Roboto" pitchFamily="34" charset="0"/>
                <a:ea typeface="Roboto" pitchFamily="34" charset="-122"/>
                <a:cs typeface="Roboto" pitchFamily="34" charset="-120"/>
              </a:rPr>
              <a:t>Missing 'PayloadMass' values imputed with the mean. Data was normalized for analysis.</a:t>
            </a:r>
            <a:endParaRPr lang="en-US" sz="1500" dirty="0"/>
          </a:p>
        </p:txBody>
      </p:sp>
      <p:pic>
        <p:nvPicPr>
          <p:cNvPr id="6" name="Image 1" descr="preencoded.png">    </p:cNvPr>
          <p:cNvPicPr>
            <a:picLocks noChangeAspect="1"/>
          </p:cNvPicPr>
          <p:nvPr/>
        </p:nvPicPr>
        <p:blipFill>
          <a:blip r:embed="rId2"/>
          <a:stretch>
            <a:fillRect/>
          </a:stretch>
        </p:blipFill>
        <p:spPr>
          <a:xfrm>
            <a:off x="6280190" y="2926318"/>
            <a:ext cx="963930" cy="1156811"/>
          </a:xfrm>
          <a:prstGeom prst="rect">
            <a:avLst/>
          </a:prstGeom>
        </p:spPr>
      </p:pic>
      <p:sp>
        <p:nvSpPr>
          <p:cNvPr id="7" name="Text 3"/>
          <p:cNvSpPr/>
          <p:nvPr/>
        </p:nvSpPr>
        <p:spPr>
          <a:xfrm>
            <a:off x="7533323" y="3119080"/>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Roboto Slab" pitchFamily="34" charset="0"/>
                <a:ea typeface="Roboto Slab" pitchFamily="34" charset="-122"/>
                <a:cs typeface="Roboto Slab" pitchFamily="34" charset="-120"/>
              </a:rPr>
              <a:t>Request API</a:t>
            </a:r>
            <a:endParaRPr lang="en-US" sz="1850" dirty="0"/>
          </a:p>
        </p:txBody>
      </p:sp>
      <p:pic>
        <p:nvPicPr>
          <p:cNvPr id="8" name="Image 2" descr="preencoded.png">    </p:cNvPr>
          <p:cNvPicPr>
            <a:picLocks noChangeAspect="1"/>
          </p:cNvPicPr>
          <p:nvPr/>
        </p:nvPicPr>
        <p:blipFill>
          <a:blip r:embed="rId3"/>
          <a:stretch>
            <a:fillRect/>
          </a:stretch>
        </p:blipFill>
        <p:spPr>
          <a:xfrm>
            <a:off x="6280190" y="4083129"/>
            <a:ext cx="963930" cy="1156811"/>
          </a:xfrm>
          <a:prstGeom prst="rect">
            <a:avLst/>
          </a:prstGeom>
        </p:spPr>
      </p:pic>
      <p:sp>
        <p:nvSpPr>
          <p:cNvPr id="9" name="Text 4"/>
          <p:cNvSpPr/>
          <p:nvPr/>
        </p:nvSpPr>
        <p:spPr>
          <a:xfrm>
            <a:off x="7533323" y="4275892"/>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Roboto Slab" pitchFamily="34" charset="0"/>
                <a:ea typeface="Roboto Slab" pitchFamily="34" charset="-122"/>
                <a:cs typeface="Roboto Slab" pitchFamily="34" charset="-120"/>
              </a:rPr>
              <a:t>Filter Falcon 9</a:t>
            </a:r>
            <a:endParaRPr lang="en-US" sz="1850" dirty="0"/>
          </a:p>
        </p:txBody>
      </p:sp>
      <p:pic>
        <p:nvPicPr>
          <p:cNvPr id="10" name="Image 3" descr="preencoded.png">    </p:cNvPr>
          <p:cNvPicPr>
            <a:picLocks noChangeAspect="1"/>
          </p:cNvPicPr>
          <p:nvPr/>
        </p:nvPicPr>
        <p:blipFill>
          <a:blip r:embed="rId4"/>
          <a:stretch>
            <a:fillRect/>
          </a:stretch>
        </p:blipFill>
        <p:spPr>
          <a:xfrm>
            <a:off x="6280190" y="5239941"/>
            <a:ext cx="963930" cy="1156811"/>
          </a:xfrm>
          <a:prstGeom prst="rect">
            <a:avLst/>
          </a:prstGeom>
        </p:spPr>
      </p:pic>
      <p:sp>
        <p:nvSpPr>
          <p:cNvPr id="11" name="Text 5"/>
          <p:cNvSpPr/>
          <p:nvPr/>
        </p:nvSpPr>
        <p:spPr>
          <a:xfrm>
            <a:off x="7533323" y="5432703"/>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Roboto Slab" pitchFamily="34" charset="0"/>
                <a:ea typeface="Roboto Slab" pitchFamily="34" charset="-122"/>
                <a:cs typeface="Roboto Slab" pitchFamily="34" charset="-120"/>
              </a:rPr>
              <a:t>Impute Payload</a:t>
            </a:r>
            <a:endParaRPr lang="en-US" sz="1850" dirty="0"/>
          </a:p>
        </p:txBody>
      </p:sp>
      <p:pic>
        <p:nvPicPr>
          <p:cNvPr id="12" name="Image 4" descr="preencoded.png">    </p:cNvPr>
          <p:cNvPicPr>
            <a:picLocks noChangeAspect="1"/>
          </p:cNvPicPr>
          <p:nvPr/>
        </p:nvPicPr>
        <p:blipFill>
          <a:blip r:embed="rId5"/>
          <a:stretch>
            <a:fillRect/>
          </a:stretch>
        </p:blipFill>
        <p:spPr>
          <a:xfrm>
            <a:off x="6280190" y="6396752"/>
            <a:ext cx="963930" cy="1156811"/>
          </a:xfrm>
          <a:prstGeom prst="rect">
            <a:avLst/>
          </a:prstGeom>
        </p:spPr>
      </p:pic>
      <p:sp>
        <p:nvSpPr>
          <p:cNvPr id="13" name="Text 6"/>
          <p:cNvSpPr/>
          <p:nvPr/>
        </p:nvSpPr>
        <p:spPr>
          <a:xfrm>
            <a:off x="7533323" y="6589514"/>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D6E5EF"/>
                </a:solidFill>
                <a:latin typeface="Roboto Slab" pitchFamily="34" charset="0"/>
                <a:ea typeface="Roboto Slab" pitchFamily="34" charset="-122"/>
                <a:cs typeface="Roboto Slab" pitchFamily="34" charset="-120"/>
              </a:rPr>
              <a:t>Dictionary to DF</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9257" y="729258"/>
            <a:ext cx="5912406" cy="642104"/>
          </a:xfrm>
          <a:prstGeom prst="rect">
            <a:avLst/>
          </a:prstGeom>
          <a:noFill/>
          <a:ln/>
        </p:spPr>
        <p:txBody>
          <a:bodyPr wrap="none" lIns="0" tIns="0" rIns="0" bIns="0" rtlCol="0" anchor="t"/>
          <a:lstStyle/>
          <a:p>
            <a:pPr indent="0" marL="0">
              <a:lnSpc>
                <a:spcPts val="5050"/>
              </a:lnSpc>
              <a:buNone/>
            </a:pPr>
            <a:r>
              <a:rPr lang="en-US" sz="4000" dirty="0">
                <a:solidFill>
                  <a:srgbClr val="76B9FF"/>
                </a:solidFill>
                <a:latin typeface="Roboto Slab" pitchFamily="34" charset="0"/>
                <a:ea typeface="Roboto Slab" pitchFamily="34" charset="-122"/>
                <a:cs typeface="Roboto Slab" pitchFamily="34" charset="-120"/>
              </a:rPr>
              <a:t>Web Scraping Collection</a:t>
            </a:r>
            <a:endParaRPr lang="en-US" sz="4000" dirty="0"/>
          </a:p>
        </p:txBody>
      </p:sp>
      <p:sp>
        <p:nvSpPr>
          <p:cNvPr id="4" name="Text 1"/>
          <p:cNvSpPr/>
          <p:nvPr/>
        </p:nvSpPr>
        <p:spPr>
          <a:xfrm>
            <a:off x="719257" y="1679615"/>
            <a:ext cx="7705487" cy="657463"/>
          </a:xfrm>
          <a:prstGeom prst="rect">
            <a:avLst/>
          </a:prstGeom>
          <a:noFill/>
          <a:ln/>
        </p:spPr>
        <p:txBody>
          <a:bodyPr wrap="square" lIns="0" tIns="0" rIns="0" bIns="0" rtlCol="0" anchor="t"/>
          <a:lstStyle/>
          <a:p>
            <a:pPr indent="0" marL="0">
              <a:lnSpc>
                <a:spcPts val="2550"/>
              </a:lnSpc>
              <a:buNone/>
            </a:pPr>
            <a:r>
              <a:rPr lang="en-US" sz="1600" dirty="0">
                <a:solidFill>
                  <a:srgbClr val="D6E5EF"/>
                </a:solidFill>
                <a:latin typeface="Roboto" pitchFamily="34" charset="0"/>
                <a:ea typeface="Roboto" pitchFamily="34" charset="-122"/>
                <a:cs typeface="Roboto" pitchFamily="34" charset="-120"/>
              </a:rPr>
              <a:t>Web scraping extracted data from Wikipedia. BeautifulSoup and html5lib were used. The process iterated through table cells. Data was then extracted.</a:t>
            </a:r>
            <a:endParaRPr lang="en-US" sz="1600" dirty="0"/>
          </a:p>
        </p:txBody>
      </p:sp>
      <p:pic>
        <p:nvPicPr>
          <p:cNvPr id="5" name="Image 1" descr="preencoded.png">    </p:cNvPr>
          <p:cNvPicPr>
            <a:picLocks noChangeAspect="1"/>
          </p:cNvPicPr>
          <p:nvPr/>
        </p:nvPicPr>
        <p:blipFill>
          <a:blip r:embed="rId2"/>
          <a:stretch>
            <a:fillRect/>
          </a:stretch>
        </p:blipFill>
        <p:spPr>
          <a:xfrm>
            <a:off x="719257" y="2568178"/>
            <a:ext cx="1027509" cy="1233011"/>
          </a:xfrm>
          <a:prstGeom prst="rect">
            <a:avLst/>
          </a:prstGeom>
        </p:spPr>
      </p:pic>
      <p:sp>
        <p:nvSpPr>
          <p:cNvPr id="6" name="Text 2"/>
          <p:cNvSpPr/>
          <p:nvPr/>
        </p:nvSpPr>
        <p:spPr>
          <a:xfrm>
            <a:off x="2055019" y="2773680"/>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Request Wiki</a:t>
            </a:r>
            <a:endParaRPr lang="en-US" sz="2000" dirty="0"/>
          </a:p>
        </p:txBody>
      </p:sp>
      <p:pic>
        <p:nvPicPr>
          <p:cNvPr id="7" name="Image 2" descr="preencoded.png">    </p:cNvPr>
          <p:cNvPicPr>
            <a:picLocks noChangeAspect="1"/>
          </p:cNvPicPr>
          <p:nvPr/>
        </p:nvPicPr>
        <p:blipFill>
          <a:blip r:embed="rId3"/>
          <a:stretch>
            <a:fillRect/>
          </a:stretch>
        </p:blipFill>
        <p:spPr>
          <a:xfrm>
            <a:off x="719257" y="3801189"/>
            <a:ext cx="1027509" cy="1233011"/>
          </a:xfrm>
          <a:prstGeom prst="rect">
            <a:avLst/>
          </a:prstGeom>
        </p:spPr>
      </p:pic>
      <p:sp>
        <p:nvSpPr>
          <p:cNvPr id="8" name="Text 3"/>
          <p:cNvSpPr/>
          <p:nvPr/>
        </p:nvSpPr>
        <p:spPr>
          <a:xfrm>
            <a:off x="2055019" y="4006691"/>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Find Table</a:t>
            </a:r>
            <a:endParaRPr lang="en-US" sz="2000" dirty="0"/>
          </a:p>
        </p:txBody>
      </p:sp>
      <p:pic>
        <p:nvPicPr>
          <p:cNvPr id="9" name="Image 3" descr="preencoded.png">    </p:cNvPr>
          <p:cNvPicPr>
            <a:picLocks noChangeAspect="1"/>
          </p:cNvPicPr>
          <p:nvPr/>
        </p:nvPicPr>
        <p:blipFill>
          <a:blip r:embed="rId4"/>
          <a:stretch>
            <a:fillRect/>
          </a:stretch>
        </p:blipFill>
        <p:spPr>
          <a:xfrm>
            <a:off x="719257" y="5034201"/>
            <a:ext cx="1027509" cy="1233011"/>
          </a:xfrm>
          <a:prstGeom prst="rect">
            <a:avLst/>
          </a:prstGeom>
        </p:spPr>
      </p:pic>
      <p:sp>
        <p:nvSpPr>
          <p:cNvPr id="10" name="Text 4"/>
          <p:cNvSpPr/>
          <p:nvPr/>
        </p:nvSpPr>
        <p:spPr>
          <a:xfrm>
            <a:off x="2055019" y="5239703"/>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Iterate Cells</a:t>
            </a:r>
            <a:endParaRPr lang="en-US" sz="2000" dirty="0"/>
          </a:p>
        </p:txBody>
      </p:sp>
      <p:pic>
        <p:nvPicPr>
          <p:cNvPr id="11" name="Image 4" descr="preencoded.png">    </p:cNvPr>
          <p:cNvPicPr>
            <a:picLocks noChangeAspect="1"/>
          </p:cNvPicPr>
          <p:nvPr/>
        </p:nvPicPr>
        <p:blipFill>
          <a:blip r:embed="rId5"/>
          <a:stretch>
            <a:fillRect/>
          </a:stretch>
        </p:blipFill>
        <p:spPr>
          <a:xfrm>
            <a:off x="719257" y="6267212"/>
            <a:ext cx="1027509" cy="1233011"/>
          </a:xfrm>
          <a:prstGeom prst="rect">
            <a:avLst/>
          </a:prstGeom>
        </p:spPr>
      </p:pic>
      <p:sp>
        <p:nvSpPr>
          <p:cNvPr id="12" name="Text 5"/>
          <p:cNvSpPr/>
          <p:nvPr/>
        </p:nvSpPr>
        <p:spPr>
          <a:xfrm>
            <a:off x="2055019" y="6472714"/>
            <a:ext cx="2568893" cy="321112"/>
          </a:xfrm>
          <a:prstGeom prst="rect">
            <a:avLst/>
          </a:prstGeom>
          <a:noFill/>
          <a:ln/>
        </p:spPr>
        <p:txBody>
          <a:bodyPr wrap="none" lIns="0" tIns="0" rIns="0" bIns="0" rtlCol="0" anchor="t"/>
          <a:lstStyle/>
          <a:p>
            <a:pPr algn="l"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Cast to DF</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2025-03-01T22:04:04Z</dcterms:created>
  <dcterms:modified xsi:type="dcterms:W3CDTF">2025-03-01T22:04:04Z</dcterms:modified>
</cp:coreProperties>
</file>